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11" r:id="rId3"/>
  </p:sldMasterIdLst>
  <p:notesMasterIdLst>
    <p:notesMasterId r:id="rId21"/>
  </p:notesMasterIdLst>
  <p:sldIdLst>
    <p:sldId id="3810" r:id="rId4"/>
    <p:sldId id="3814" r:id="rId5"/>
    <p:sldId id="291" r:id="rId6"/>
    <p:sldId id="3813" r:id="rId7"/>
    <p:sldId id="3816" r:id="rId8"/>
    <p:sldId id="3817" r:id="rId9"/>
    <p:sldId id="3773" r:id="rId10"/>
    <p:sldId id="3821" r:id="rId11"/>
    <p:sldId id="3746" r:id="rId12"/>
    <p:sldId id="3820" r:id="rId13"/>
    <p:sldId id="3818" r:id="rId14"/>
    <p:sldId id="3750" r:id="rId15"/>
    <p:sldId id="289" r:id="rId16"/>
    <p:sldId id="3741" r:id="rId17"/>
    <p:sldId id="3819" r:id="rId18"/>
    <p:sldId id="3752" r:id="rId19"/>
    <p:sldId id="3736" r:id="rId2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Наумов" initials="АН" lastIdx="2" clrIdx="0">
    <p:extLst>
      <p:ext uri="{19B8F6BF-5375-455C-9EA6-DF929625EA0E}">
        <p15:presenceInfo xmlns:p15="http://schemas.microsoft.com/office/powerpoint/2012/main" userId="Александр Наумов" providerId="None"/>
      </p:ext>
    </p:extLst>
  </p:cmAuthor>
  <p:cmAuthor id="2" name="Александр Наумов" initials="АН [2]" lastIdx="2" clrIdx="1">
    <p:extLst>
      <p:ext uri="{19B8F6BF-5375-455C-9EA6-DF929625EA0E}">
        <p15:presenceInfo xmlns:p15="http://schemas.microsoft.com/office/powerpoint/2012/main" userId="S::anaumov@Kossu.onmicrosoft.com::f6f4978f-79a5-4d61-b7db-7543e33da7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78"/>
    <a:srgbClr val="143980"/>
    <a:srgbClr val="204B90"/>
    <a:srgbClr val="2828A7"/>
    <a:srgbClr val="AFAFCD"/>
    <a:srgbClr val="CAB2B2"/>
    <a:srgbClr val="262699"/>
    <a:srgbClr val="C56D61"/>
    <a:srgbClr val="781D1D"/>
    <a:srgbClr val="CB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3" autoAdjust="0"/>
    <p:restoredTop sz="91394" autoAdjust="0"/>
  </p:normalViewPr>
  <p:slideViewPr>
    <p:cSldViewPr snapToGrid="0">
      <p:cViewPr varScale="1">
        <p:scale>
          <a:sx n="79" d="100"/>
          <a:sy n="79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52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spc="0" baseline="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ru-RU" sz="16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 pitchFamily="34" charset="0"/>
                <a:ea typeface="+mn-ea"/>
                <a:cs typeface="+mn-cs"/>
              </a:rPr>
              <a:t>Место КГУ </a:t>
            </a:r>
            <a:br>
              <a:rPr lang="ru-RU" sz="16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16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 pitchFamily="34" charset="0"/>
                <a:ea typeface="+mn-ea"/>
                <a:cs typeface="+mn-cs"/>
              </a:rPr>
              <a:t>в Национальном рейтинге вузов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1" i="0" u="none" strike="noStrike" kern="1200" spc="0" baseline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PowerPoint]Лист1'!$B$1:$E$1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'[Диаграмма в Microsoft PowerPoint]Лист1'!$B$2:$E$2</c:f>
              <c:numCache>
                <c:formatCode>General</c:formatCode>
                <c:ptCount val="4"/>
                <c:pt idx="0">
                  <c:v>347</c:v>
                </c:pt>
                <c:pt idx="1">
                  <c:v>278</c:v>
                </c:pt>
                <c:pt idx="2">
                  <c:v>223</c:v>
                </c:pt>
                <c:pt idx="3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6-45C1-9918-CF291A840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1099023"/>
        <c:axId val="390084767"/>
      </c:barChart>
      <c:catAx>
        <c:axId val="391099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0084767"/>
        <c:crosses val="autoZero"/>
        <c:auto val="1"/>
        <c:lblAlgn val="ctr"/>
        <c:lblOffset val="100"/>
        <c:noMultiLvlLbl val="0"/>
      </c:catAx>
      <c:valAx>
        <c:axId val="390084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09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spc="0" baseline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ru-RU" sz="16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 pitchFamily="34" charset="0"/>
                <a:ea typeface="+mn-ea"/>
                <a:cs typeface="+mn-cs"/>
              </a:rPr>
              <a:t>Качество приема на основании среднего балла ЕГЭ зачисленных на бюджетные места</a:t>
            </a:r>
          </a:p>
        </c:rich>
      </c:tx>
      <c:layout>
        <c:manualLayout>
          <c:xMode val="edge"/>
          <c:yMode val="edge"/>
          <c:x val="8.4503431242682434E-2"/>
          <c:y val="3.5754675627670514E-3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1" i="0" u="none" strike="noStrike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56.2</c:v>
                </c:pt>
                <c:pt idx="1">
                  <c:v>59</c:v>
                </c:pt>
                <c:pt idx="2">
                  <c:v>58.7</c:v>
                </c:pt>
                <c:pt idx="3">
                  <c:v>61.8</c:v>
                </c:pt>
                <c:pt idx="4">
                  <c:v>64.900000000000006</c:v>
                </c:pt>
                <c:pt idx="5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5-4276-A2B4-E397AFDBD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864768"/>
        <c:axId val="82866560"/>
      </c:barChart>
      <c:catAx>
        <c:axId val="8286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866560"/>
        <c:crosses val="autoZero"/>
        <c:auto val="1"/>
        <c:lblAlgn val="ctr"/>
        <c:lblOffset val="100"/>
        <c:noMultiLvlLbl val="0"/>
      </c:catAx>
      <c:valAx>
        <c:axId val="8286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86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УГС и уровней</a:t>
            </a:r>
            <a:r>
              <a:rPr lang="ru-RU" baseline="0" dirty="0"/>
              <a:t> образования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1799518810148739"/>
          <c:y val="9.4196900744927495E-2"/>
          <c:w val="0.5235118110236221"/>
          <c:h val="0.676250729523511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2019/2020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Лист1!$A$6:$A$11</c:f>
              <c:strCache>
                <c:ptCount val="6"/>
                <c:pt idx="0">
                  <c:v>Инж-техн.</c:v>
                </c:pt>
                <c:pt idx="1">
                  <c:v>ИТ</c:v>
                </c:pt>
                <c:pt idx="2">
                  <c:v>Гуманит.+КультИск</c:v>
                </c:pt>
                <c:pt idx="3">
                  <c:v>Естеств.+Матем</c:v>
                </c:pt>
                <c:pt idx="4">
                  <c:v>Педагог.</c:v>
                </c:pt>
                <c:pt idx="5">
                  <c:v>Cоциал. (Юр, Эк, Фин)</c:v>
                </c:pt>
              </c:strCache>
            </c:strRef>
          </c:cat>
          <c:val>
            <c:numRef>
              <c:f>Лист1!$B$6:$B$11</c:f>
              <c:numCache>
                <c:formatCode>General</c:formatCode>
                <c:ptCount val="6"/>
                <c:pt idx="0">
                  <c:v>18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19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2-435A-9973-9EE9E34E6D0A}"/>
            </c:ext>
          </c:extLst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2025/2026 уч.г.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Лист1!$A$6:$A$11</c:f>
              <c:strCache>
                <c:ptCount val="6"/>
                <c:pt idx="0">
                  <c:v>Инж-техн.</c:v>
                </c:pt>
                <c:pt idx="1">
                  <c:v>ИТ</c:v>
                </c:pt>
                <c:pt idx="2">
                  <c:v>Гуманит.+КультИск</c:v>
                </c:pt>
                <c:pt idx="3">
                  <c:v>Естеств.+Матем</c:v>
                </c:pt>
                <c:pt idx="4">
                  <c:v>Педагог.</c:v>
                </c:pt>
                <c:pt idx="5">
                  <c:v>Cоциал. (Юр, Эк, Фин)</c:v>
                </c:pt>
              </c:strCache>
            </c:strRef>
          </c:cat>
          <c:val>
            <c:numRef>
              <c:f>Лист1!$C$6:$C$11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25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2-435A-9973-9EE9E34E6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3874143"/>
        <c:axId val="2091388431"/>
      </c:barChart>
      <c:catAx>
        <c:axId val="2093874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1388431"/>
        <c:crosses val="autoZero"/>
        <c:auto val="1"/>
        <c:lblAlgn val="ctr"/>
        <c:lblOffset val="100"/>
        <c:noMultiLvlLbl val="0"/>
      </c:catAx>
      <c:valAx>
        <c:axId val="2091388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3874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13529230482492"/>
          <c:y val="0.84944929040843276"/>
          <c:w val="0.72601090809308655"/>
          <c:h val="9.2274865817862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Лист1!$B$4</c:f>
              <c:strCache>
                <c:ptCount val="1"/>
                <c:pt idx="0">
                  <c:v>2019/2020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CD-48F4-874A-877D106833B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CD-48F4-874A-877D106833B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CD-48F4-874A-877D106833B2}"/>
              </c:ext>
            </c:extLst>
          </c:dPt>
          <c:cat>
            <c:strRef>
              <c:f>Лист1!$A$14:$A$16</c:f>
              <c:strCache>
                <c:ptCount val="3"/>
                <c:pt idx="0">
                  <c:v>СПО</c:v>
                </c:pt>
                <c:pt idx="1">
                  <c:v>Балавриат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Лист1!$B$14:$B$16</c:f>
              <c:numCache>
                <c:formatCode>General</c:formatCode>
                <c:ptCount val="3"/>
                <c:pt idx="0">
                  <c:v>1</c:v>
                </c:pt>
                <c:pt idx="1">
                  <c:v>88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CD-48F4-874A-877D10683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Лист1!$C$4</c:f>
              <c:strCache>
                <c:ptCount val="1"/>
                <c:pt idx="0">
                  <c:v>2025/2026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8D-4EDF-9FDD-A4C1E9CBA90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8D-4EDF-9FDD-A4C1E9CBA90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8D-4EDF-9FDD-A4C1E9CBA902}"/>
              </c:ext>
            </c:extLst>
          </c:dPt>
          <c:cat>
            <c:strRef>
              <c:f>Лист1!$A$14:$A$16</c:f>
              <c:strCache>
                <c:ptCount val="3"/>
                <c:pt idx="0">
                  <c:v>СПО</c:v>
                </c:pt>
                <c:pt idx="1">
                  <c:v>Балавриат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Лист1!$C$14:$C$16</c:f>
              <c:numCache>
                <c:formatCode>General</c:formatCode>
                <c:ptCount val="3"/>
                <c:pt idx="0">
                  <c:v>25</c:v>
                </c:pt>
                <c:pt idx="1">
                  <c:v>60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8D-4EDF-9FDD-A4C1E9CBA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Доля ДО и ДПО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Лист1!$A$18</c:f>
              <c:strCache>
                <c:ptCount val="1"/>
                <c:pt idx="0">
                  <c:v>Привед. континг.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Лист1!$B$4:$C$4</c:f>
              <c:strCache>
                <c:ptCount val="2"/>
                <c:pt idx="0">
                  <c:v>2019/2020 уч.г.</c:v>
                </c:pt>
                <c:pt idx="1">
                  <c:v>2025/2026 уч.г.</c:v>
                </c:pt>
              </c:strCache>
            </c:strRef>
          </c:cat>
          <c:val>
            <c:numRef>
              <c:f>(Лист1!$B$18,Лист1!$C$18)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0-4A2F-B60D-C852999564B5}"/>
            </c:ext>
          </c:extLst>
        </c:ser>
        <c:ser>
          <c:idx val="1"/>
          <c:order val="1"/>
          <c:tx>
            <c:strRef>
              <c:f>Лист1!$A$17</c:f>
              <c:strCache>
                <c:ptCount val="1"/>
                <c:pt idx="0">
                  <c:v>ДО+ДПО (от привед. континг.)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Лист1!$B$4:$C$4</c:f>
              <c:strCache>
                <c:ptCount val="2"/>
                <c:pt idx="0">
                  <c:v>2019/2020 уч.г.</c:v>
                </c:pt>
                <c:pt idx="1">
                  <c:v>2025/2026 уч.г.</c:v>
                </c:pt>
              </c:strCache>
            </c:strRef>
          </c:cat>
          <c:val>
            <c:numRef>
              <c:f>(Лист1!$B$17,Лист1!$C$17)</c:f>
              <c:numCache>
                <c:formatCode>General</c:formatCode>
                <c:ptCount val="2"/>
                <c:pt idx="0">
                  <c:v>60</c:v>
                </c:pt>
                <c:pt idx="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0-4A2F-B60D-C85299956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144127"/>
        <c:axId val="215204255"/>
      </c:barChart>
      <c:catAx>
        <c:axId val="212144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204255"/>
        <c:crosses val="autoZero"/>
        <c:auto val="1"/>
        <c:lblAlgn val="ctr"/>
        <c:lblOffset val="100"/>
        <c:noMultiLvlLbl val="0"/>
      </c:catAx>
      <c:valAx>
        <c:axId val="215204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44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Возраст. сегменты ДО+ДПО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2019/2020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Лист1!$A$21:$A$24</c:f>
              <c:strCache>
                <c:ptCount val="4"/>
                <c:pt idx="0">
                  <c:v>&lt;20</c:v>
                </c:pt>
                <c:pt idx="1">
                  <c:v>20-35</c:v>
                </c:pt>
                <c:pt idx="2">
                  <c:v>35-55</c:v>
                </c:pt>
                <c:pt idx="3">
                  <c:v>&gt;55</c:v>
                </c:pt>
              </c:strCache>
            </c:strRef>
          </c:cat>
          <c:val>
            <c:numRef>
              <c:f>Лист1!$B$21:$B$24</c:f>
              <c:numCache>
                <c:formatCode>General</c:formatCode>
                <c:ptCount val="4"/>
                <c:pt idx="0">
                  <c:v>8</c:v>
                </c:pt>
                <c:pt idx="1">
                  <c:v>35</c:v>
                </c:pt>
                <c:pt idx="2">
                  <c:v>51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7-49DC-B80E-69D203CE2DC3}"/>
            </c:ext>
          </c:extLst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2025/2026 уч.г.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Лист1!$A$21:$A$24</c:f>
              <c:strCache>
                <c:ptCount val="4"/>
                <c:pt idx="0">
                  <c:v>&lt;20</c:v>
                </c:pt>
                <c:pt idx="1">
                  <c:v>20-35</c:v>
                </c:pt>
                <c:pt idx="2">
                  <c:v>35-55</c:v>
                </c:pt>
                <c:pt idx="3">
                  <c:v>&gt;55</c:v>
                </c:pt>
              </c:strCache>
            </c:strRef>
          </c:cat>
          <c:val>
            <c:numRef>
              <c:f>Лист1!$C$21:$C$24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7-49DC-B80E-69D203CE2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721679"/>
        <c:axId val="215210495"/>
      </c:barChart>
      <c:catAx>
        <c:axId val="21572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210495"/>
        <c:crosses val="autoZero"/>
        <c:auto val="1"/>
        <c:lblAlgn val="ctr"/>
        <c:lblOffset val="100"/>
        <c:noMultiLvlLbl val="0"/>
      </c:catAx>
      <c:valAx>
        <c:axId val="21521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721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0T19:59:57.74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0-01-20T19:59:58.349" idx="2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AE33D-469D-4D21-8A1B-DDD0C02D36C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84428"/>
            <a:ext cx="5409562" cy="3914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08DD-18AD-4287-9827-F53822EC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8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F08DD-18AD-4287-9827-F53822ECEE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3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D624201-8173-457C-B963-E3E0B97839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19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D624201-8173-457C-B963-E3E0B97839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520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67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795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738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5801" y="4784428"/>
            <a:ext cx="5409562" cy="39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809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347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9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D624201-8173-457C-B963-E3E0B97839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5801" y="4784428"/>
            <a:ext cx="5409562" cy="39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38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D624201-8173-457C-B963-E3E0B97839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67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D624201-8173-457C-B963-E3E0B97839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5801" y="4784428"/>
            <a:ext cx="5409562" cy="39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299" indent="-514299" defTabSz="914309" fontAlgn="base"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endParaRPr lang="ru-RU" dirty="0">
              <a:solidFill>
                <a:srgbClr val="000000"/>
              </a:solidFill>
              <a:latin typeface="+mn-lt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8779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5801" y="4784428"/>
            <a:ext cx="5409562" cy="39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09" fontAlgn="base"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dirty="0">
              <a:solidFill>
                <a:srgbClr val="000000"/>
              </a:solidFill>
              <a:latin typeface="+mn-lt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6814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D624201-8173-457C-B963-E3E0B97839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03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5801" y="4784428"/>
            <a:ext cx="5409562" cy="39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70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D624201-8173-457C-B963-E3E0B97839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75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24201-8173-457C-B963-E3E0B978390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64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9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6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3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bg>
      <p:bgPr>
        <a:solidFill>
          <a:srgbClr val="1D34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1268414"/>
            <a:ext cx="11522075" cy="21764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045530"/>
            <a:ext cx="5516562" cy="79647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334963" y="3477531"/>
            <a:ext cx="115220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510187"/>
            <a:ext cx="11522074" cy="11552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5872618"/>
            <a:ext cx="5516562" cy="3281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565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1268420"/>
            <a:ext cx="11522075" cy="217645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spc="-1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045530"/>
            <a:ext cx="5516562" cy="79647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334963" y="3477531"/>
            <a:ext cx="1152207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510187"/>
            <a:ext cx="11522074" cy="11552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5872618"/>
            <a:ext cx="5516562" cy="3281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986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1268420"/>
            <a:ext cx="11522075" cy="217645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spc="-1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045530"/>
            <a:ext cx="5516562" cy="32815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 ФИО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334963" y="3477531"/>
            <a:ext cx="1152207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510187"/>
            <a:ext cx="11522074" cy="11552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5872618"/>
            <a:ext cx="5516562" cy="3281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  <p:sp>
        <p:nvSpPr>
          <p:cNvPr id="13" name="Текст 2">
            <a:extLst>
              <a:ext uri="{FF2B5EF4-FFF2-40B4-BE49-F238E27FC236}">
                <a16:creationId xmlns:a16="http://schemas.microsoft.com/office/drawing/2014/main" id="{A56DF935-6441-40D3-8672-FBF520A8F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5459074"/>
            <a:ext cx="5516562" cy="3281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</p:spTree>
    <p:extLst>
      <p:ext uri="{BB962C8B-B14F-4D97-AF65-F5344CB8AC3E}">
        <p14:creationId xmlns:p14="http://schemas.microsoft.com/office/powerpoint/2010/main" val="1215388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1268420"/>
            <a:ext cx="11522075" cy="217645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spc="-1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045530"/>
            <a:ext cx="5516562" cy="79647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334963" y="3477531"/>
            <a:ext cx="1152207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510187"/>
            <a:ext cx="11522074" cy="11552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5872618"/>
            <a:ext cx="5516562" cy="3281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552E8A-CDA2-4EDB-B15C-4D60E80B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840" t="22666" r="28400" b="38334"/>
          <a:stretch/>
        </p:blipFill>
        <p:spPr>
          <a:xfrm>
            <a:off x="11066840" y="196225"/>
            <a:ext cx="790197" cy="819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0F737-B3D1-4F75-84D5-121F8C56664B}"/>
              </a:ext>
            </a:extLst>
          </p:cNvPr>
          <p:cNvSpPr txBox="1"/>
          <p:nvPr userDrawn="1"/>
        </p:nvSpPr>
        <p:spPr>
          <a:xfrm>
            <a:off x="8393421" y="282596"/>
            <a:ext cx="299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МИНИСРЕРСТВО НАУКИ </a:t>
            </a:r>
            <a:br>
              <a:rPr lang="ru-RU" sz="1200" dirty="0"/>
            </a:br>
            <a:r>
              <a:rPr lang="ru-RU" sz="1200" dirty="0"/>
              <a:t>И ВЫСШЕГО ОБРАЗОВАНИЯ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78831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40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13F811-F97E-466E-8C48-862CA8D8FBB3}"/>
              </a:ext>
            </a:extLst>
          </p:cNvPr>
          <p:cNvSpPr/>
          <p:nvPr userDrawn="1"/>
        </p:nvSpPr>
        <p:spPr>
          <a:xfrm>
            <a:off x="0" y="1709739"/>
            <a:ext cx="12192000" cy="46466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28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171B89-31F0-455B-BF52-F6C571A36F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B8B7208-2F59-4389-919A-7A29459EA27E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12EA72-930E-4709-A22C-62910F30A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D4D0AD-6E12-432C-8558-88C4B4C44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034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A9FEFD-404F-4C14-BC7B-621B55F473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0F21692-9C56-4AE5-8DB0-0361E8D27C36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4269E02-6B81-4C04-9406-06997DF86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7E5A89A-E321-46EE-B7A0-B9ADBBC5A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023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45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589973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28667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F530E80-EF06-4F7C-8CBE-A824AFDF445E}"/>
              </a:ext>
            </a:extLst>
          </p:cNvPr>
          <p:cNvSpPr/>
          <p:nvPr userDrawn="1"/>
        </p:nvSpPr>
        <p:spPr>
          <a:xfrm>
            <a:off x="1682136" y="2285909"/>
            <a:ext cx="914309" cy="91430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/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AB8CCA8-6EF7-4CB2-B981-A16EAE4624F9}"/>
              </a:ext>
            </a:extLst>
          </p:cNvPr>
          <p:cNvSpPr/>
          <p:nvPr userDrawn="1"/>
        </p:nvSpPr>
        <p:spPr>
          <a:xfrm>
            <a:off x="5649198" y="2285909"/>
            <a:ext cx="914309" cy="91430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/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14460A4-6F7D-4773-A087-DD24372FC061}"/>
              </a:ext>
            </a:extLst>
          </p:cNvPr>
          <p:cNvSpPr/>
          <p:nvPr userDrawn="1"/>
        </p:nvSpPr>
        <p:spPr>
          <a:xfrm>
            <a:off x="9599658" y="2285909"/>
            <a:ext cx="914309" cy="91430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/>
              <a:t>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5A05C-7E1F-4C9F-9FA9-B671B52EB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3568823"/>
            <a:ext cx="3600450" cy="2631952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anchor="t" anchorCtr="0">
            <a:noAutofit/>
          </a:bodyPr>
          <a:lstStyle>
            <a:lvl1pPr marL="0" indent="0" algn="ctr">
              <a:buNone/>
              <a:defRPr lang="ru-RU" sz="20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174AD442-3686-4D4D-8F12-9751E195F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897" y="3568823"/>
            <a:ext cx="3600450" cy="2631952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anchor="t" anchorCtr="0">
            <a:noAutofit/>
          </a:bodyPr>
          <a:lstStyle>
            <a:lvl1pPr marL="0" indent="0" algn="ctr">
              <a:buNone/>
              <a:defRPr lang="ru-RU" sz="20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DCE5248F-4B40-47A3-92AD-A5D482519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6588" y="3568823"/>
            <a:ext cx="3600450" cy="2631952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anchor="t" anchorCtr="0">
            <a:noAutofit/>
          </a:bodyPr>
          <a:lstStyle>
            <a:lvl1pPr marL="0" indent="0" algn="ctr">
              <a:buNone/>
              <a:defRPr lang="ru-RU" sz="20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7937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3" y="1268413"/>
            <a:ext cx="11519999" cy="4932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788862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5694362" cy="4932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1268413"/>
            <a:ext cx="5694362" cy="4932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1045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5694362" cy="49323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spcAft>
                <a:spcPts val="600"/>
              </a:spcAft>
              <a:buNone/>
              <a:defRPr sz="1800" b="1"/>
            </a:lvl1pPr>
            <a:lvl2pPr marL="0" indent="0">
              <a:spcBef>
                <a:spcPts val="1000"/>
              </a:spcBef>
              <a:spcAft>
                <a:spcPts val="300"/>
              </a:spcAft>
              <a:buNone/>
              <a:defRPr sz="1400">
                <a:solidFill>
                  <a:schemeClr val="accent4"/>
                </a:solidFill>
              </a:defRPr>
            </a:lvl2pPr>
            <a:lvl3pPr marL="0" indent="0">
              <a:spcBef>
                <a:spcPts val="1000"/>
              </a:spcBef>
              <a:spcAft>
                <a:spcPts val="300"/>
              </a:spcAft>
              <a:buNone/>
              <a:defRPr sz="1400">
                <a:solidFill>
                  <a:schemeClr val="accent4"/>
                </a:solidFill>
              </a:defRPr>
            </a:lvl3pPr>
            <a:lvl4pPr marL="0" indent="0">
              <a:spcBef>
                <a:spcPts val="1000"/>
              </a:spcBef>
              <a:spcAft>
                <a:spcPts val="300"/>
              </a:spcAft>
              <a:buNone/>
              <a:defRPr sz="1400">
                <a:solidFill>
                  <a:schemeClr val="accent4"/>
                </a:solidFill>
              </a:defRPr>
            </a:lvl4pPr>
            <a:lvl5pPr marL="0" indent="0">
              <a:spcBef>
                <a:spcPts val="1000"/>
              </a:spcBef>
              <a:spcAft>
                <a:spcPts val="300"/>
              </a:spcAft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1268413"/>
            <a:ext cx="5694362" cy="49323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spcAft>
                <a:spcPts val="600"/>
              </a:spcAft>
              <a:buNone/>
              <a:defRPr sz="1800" b="1"/>
            </a:lvl1pPr>
            <a:lvl2pPr marL="0" indent="0">
              <a:spcBef>
                <a:spcPts val="1000"/>
              </a:spcBef>
              <a:spcAft>
                <a:spcPts val="300"/>
              </a:spcAft>
              <a:buNone/>
              <a:defRPr sz="1400">
                <a:solidFill>
                  <a:schemeClr val="accent4"/>
                </a:solidFill>
              </a:defRPr>
            </a:lvl2pPr>
            <a:lvl3pPr marL="0" indent="0">
              <a:spcBef>
                <a:spcPts val="1000"/>
              </a:spcBef>
              <a:spcAft>
                <a:spcPts val="300"/>
              </a:spcAft>
              <a:buNone/>
              <a:defRPr sz="1400">
                <a:solidFill>
                  <a:schemeClr val="accent4"/>
                </a:solidFill>
              </a:defRPr>
            </a:lvl3pPr>
            <a:lvl4pPr marL="0" indent="0">
              <a:spcBef>
                <a:spcPts val="1000"/>
              </a:spcBef>
              <a:spcAft>
                <a:spcPts val="300"/>
              </a:spcAft>
              <a:buNone/>
              <a:defRPr sz="1400">
                <a:solidFill>
                  <a:schemeClr val="accent4"/>
                </a:solidFill>
              </a:defRPr>
            </a:lvl4pPr>
            <a:lvl5pPr marL="0" indent="0">
              <a:spcBef>
                <a:spcPts val="1000"/>
              </a:spcBef>
              <a:spcAft>
                <a:spcPts val="300"/>
              </a:spcAft>
              <a:buNone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708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3725308" cy="4932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346" y="1268413"/>
            <a:ext cx="3725308" cy="4932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728" y="1268413"/>
            <a:ext cx="3725308" cy="4932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426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5" y="1268413"/>
            <a:ext cx="2772000" cy="4932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5" y="1268413"/>
            <a:ext cx="2772000" cy="4932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5" y="1268413"/>
            <a:ext cx="2772000" cy="4932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5" y="1268413"/>
            <a:ext cx="2772000" cy="4932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407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5" y="1268413"/>
            <a:ext cx="2772000" cy="4932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5" y="1268413"/>
            <a:ext cx="2772000" cy="4932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5" y="1268413"/>
            <a:ext cx="2772000" cy="4932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5" y="1268413"/>
            <a:ext cx="2772000" cy="4932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511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4964" y="1268413"/>
            <a:ext cx="2196000" cy="493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482" y="1268413"/>
            <a:ext cx="2196000" cy="493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98000" y="1268413"/>
            <a:ext cx="2196000" cy="493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29518" y="1268413"/>
            <a:ext cx="2196000" cy="493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61036" y="1268413"/>
            <a:ext cx="2196000" cy="493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7502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47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2880676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22320" y="1268413"/>
            <a:ext cx="8534718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0488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6361" y="1268413"/>
            <a:ext cx="2880676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63" y="1268413"/>
            <a:ext cx="8534718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4182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0FDAA8-947B-45AB-B7F3-53A4BB2F7DB4}"/>
              </a:ext>
            </a:extLst>
          </p:cNvPr>
          <p:cNvSpPr/>
          <p:nvPr userDrawn="1"/>
        </p:nvSpPr>
        <p:spPr>
          <a:xfrm>
            <a:off x="0" y="2360027"/>
            <a:ext cx="12192000" cy="3996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3" y="2521527"/>
            <a:ext cx="11519999" cy="36792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60B04A1-0754-4982-9D7B-44C55D76E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1274470"/>
            <a:ext cx="11520488" cy="8270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7980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1775" y="3963988"/>
            <a:ext cx="4129088" cy="1704975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CA577112-30BE-4726-B870-479CA8C64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1426" y="3963987"/>
            <a:ext cx="4129088" cy="1704975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6D6059-658B-4E3B-AA00-CCF5DD07BF4D}"/>
              </a:ext>
            </a:extLst>
          </p:cNvPr>
          <p:cNvSpPr/>
          <p:nvPr userDrawn="1"/>
        </p:nvSpPr>
        <p:spPr>
          <a:xfrm>
            <a:off x="0" y="1849834"/>
            <a:ext cx="12192000" cy="14140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81A71F7-3BEC-4127-8EB9-E52220600364}"/>
              </a:ext>
            </a:extLst>
          </p:cNvPr>
          <p:cNvSpPr/>
          <p:nvPr userDrawn="1"/>
        </p:nvSpPr>
        <p:spPr>
          <a:xfrm>
            <a:off x="448021" y="3967942"/>
            <a:ext cx="914309" cy="91430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/>
              <a:t>1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6B723D3-7CC1-4675-B2C5-1EAA7DD3F617}"/>
              </a:ext>
            </a:extLst>
          </p:cNvPr>
          <p:cNvSpPr/>
          <p:nvPr userDrawn="1"/>
        </p:nvSpPr>
        <p:spPr>
          <a:xfrm>
            <a:off x="6389582" y="3967942"/>
            <a:ext cx="914309" cy="91430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/>
              <a:t>2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6D1CAB14-3F5D-4275-B8E1-3098C14C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0" y="1849834"/>
            <a:ext cx="11520488" cy="1414026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0154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50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528775"/>
            <a:ext cx="3725308" cy="36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2000" dirty="0"/>
            </a:lvl1pPr>
            <a:lvl2pPr>
              <a:defRPr lang="ru-RU" sz="1800" dirty="0"/>
            </a:lvl2pPr>
            <a:lvl3pPr>
              <a:defRPr lang="ru-RU" sz="1600" dirty="0"/>
            </a:lvl3pPr>
            <a:lvl4pPr>
              <a:defRPr lang="ru-RU" sz="1400" dirty="0"/>
            </a:lvl4pPr>
            <a:lvl5pPr>
              <a:defRPr lang="ru-RU" sz="14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457200" lvl="1" indent="0">
              <a:buNone/>
            </a:pPr>
            <a:r>
              <a:rPr lang="ru-RU" dirty="0"/>
              <a:t>Второй уровень</a:t>
            </a:r>
          </a:p>
          <a:p>
            <a:pPr marL="914400" lvl="2" indent="0">
              <a:buNone/>
            </a:pPr>
            <a:r>
              <a:rPr lang="ru-RU" dirty="0"/>
              <a:t>Третий уровень</a:t>
            </a:r>
          </a:p>
          <a:p>
            <a:pPr marL="1371600" lvl="3" indent="0">
              <a:buNone/>
            </a:pPr>
            <a:r>
              <a:rPr lang="ru-RU" dirty="0"/>
              <a:t>Четвертый уровень</a:t>
            </a:r>
          </a:p>
          <a:p>
            <a:pPr marL="1828800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346" y="2528775"/>
            <a:ext cx="3725308" cy="36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2000" dirty="0"/>
            </a:lvl1pPr>
            <a:lvl2pPr>
              <a:defRPr lang="ru-RU" sz="1800" dirty="0"/>
            </a:lvl2pPr>
            <a:lvl3pPr>
              <a:defRPr lang="ru-RU" sz="1600" dirty="0"/>
            </a:lvl3pPr>
            <a:lvl4pPr>
              <a:defRPr lang="ru-RU" sz="1400" dirty="0"/>
            </a:lvl4pPr>
            <a:lvl5pPr>
              <a:defRPr lang="ru-RU" sz="14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457200" lvl="1" indent="0">
              <a:buNone/>
            </a:pPr>
            <a:r>
              <a:rPr lang="ru-RU" dirty="0"/>
              <a:t>Второй уровень</a:t>
            </a:r>
          </a:p>
          <a:p>
            <a:pPr marL="914400" lvl="2" indent="0">
              <a:buNone/>
            </a:pPr>
            <a:r>
              <a:rPr lang="ru-RU" dirty="0"/>
              <a:t>Третий уровень</a:t>
            </a:r>
          </a:p>
          <a:p>
            <a:pPr marL="1371600" lvl="3" indent="0">
              <a:buNone/>
            </a:pPr>
            <a:r>
              <a:rPr lang="ru-RU" dirty="0"/>
              <a:t>Четвертый уровень</a:t>
            </a:r>
          </a:p>
          <a:p>
            <a:pPr marL="1828800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728" y="2528775"/>
            <a:ext cx="3725308" cy="36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2000" dirty="0"/>
            </a:lvl1pPr>
            <a:lvl2pPr>
              <a:defRPr lang="ru-RU" sz="1800" dirty="0"/>
            </a:lvl2pPr>
            <a:lvl3pPr>
              <a:defRPr lang="ru-RU" sz="1600" dirty="0"/>
            </a:lvl3pPr>
            <a:lvl4pPr>
              <a:defRPr lang="ru-RU" sz="1400" dirty="0"/>
            </a:lvl4pPr>
            <a:lvl5pPr>
              <a:defRPr lang="ru-RU" sz="14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457200" lvl="1" indent="0">
              <a:buNone/>
            </a:pPr>
            <a:r>
              <a:rPr lang="ru-RU" dirty="0"/>
              <a:t>Второй уровень</a:t>
            </a:r>
          </a:p>
          <a:p>
            <a:pPr marL="914400" lvl="2" indent="0">
              <a:buNone/>
            </a:pPr>
            <a:r>
              <a:rPr lang="ru-RU" dirty="0"/>
              <a:t>Третий уровень</a:t>
            </a:r>
          </a:p>
          <a:p>
            <a:pPr marL="1371600" lvl="3" indent="0">
              <a:buNone/>
            </a:pPr>
            <a:r>
              <a:rPr lang="ru-RU" dirty="0"/>
              <a:t>Четвертый уровень</a:t>
            </a:r>
          </a:p>
          <a:p>
            <a:pPr marL="1828800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75D39C4-8909-41B9-A0A6-EE3706B23CBB}"/>
              </a:ext>
            </a:extLst>
          </p:cNvPr>
          <p:cNvSpPr/>
          <p:nvPr userDrawn="1"/>
        </p:nvSpPr>
        <p:spPr>
          <a:xfrm>
            <a:off x="1740463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/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BF38A2E-A49C-4D84-850C-EE0017253DF4}"/>
              </a:ext>
            </a:extLst>
          </p:cNvPr>
          <p:cNvSpPr/>
          <p:nvPr userDrawn="1"/>
        </p:nvSpPr>
        <p:spPr>
          <a:xfrm>
            <a:off x="5638846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/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9BF847F-A771-4885-97B3-0BC6A1F25E32}"/>
              </a:ext>
            </a:extLst>
          </p:cNvPr>
          <p:cNvSpPr/>
          <p:nvPr userDrawn="1"/>
        </p:nvSpPr>
        <p:spPr>
          <a:xfrm>
            <a:off x="9537228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0183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3276601"/>
            <a:ext cx="3725308" cy="2924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6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457200" lvl="1" indent="0">
              <a:buNone/>
            </a:pPr>
            <a:r>
              <a:rPr lang="ru-RU" dirty="0"/>
              <a:t>Второй уровень</a:t>
            </a:r>
          </a:p>
          <a:p>
            <a:pPr marL="914400" lvl="2" indent="0">
              <a:buNone/>
            </a:pPr>
            <a:r>
              <a:rPr lang="ru-RU" dirty="0"/>
              <a:t>Третий уровень</a:t>
            </a:r>
          </a:p>
          <a:p>
            <a:pPr marL="1371600" lvl="3" indent="0">
              <a:buNone/>
            </a:pPr>
            <a:r>
              <a:rPr lang="ru-RU" dirty="0"/>
              <a:t>Четвертый уровень</a:t>
            </a:r>
          </a:p>
          <a:p>
            <a:pPr marL="1828800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346" y="3276601"/>
            <a:ext cx="3725308" cy="2924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6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457200" lvl="1" indent="0">
              <a:buNone/>
            </a:pPr>
            <a:r>
              <a:rPr lang="ru-RU" dirty="0"/>
              <a:t>Второй уровень</a:t>
            </a:r>
          </a:p>
          <a:p>
            <a:pPr marL="914400" lvl="2" indent="0">
              <a:buNone/>
            </a:pPr>
            <a:r>
              <a:rPr lang="ru-RU" dirty="0"/>
              <a:t>Третий уровень</a:t>
            </a:r>
          </a:p>
          <a:p>
            <a:pPr marL="1371600" lvl="3" indent="0">
              <a:buNone/>
            </a:pPr>
            <a:r>
              <a:rPr lang="ru-RU" dirty="0"/>
              <a:t>Четвертый уровень</a:t>
            </a:r>
          </a:p>
          <a:p>
            <a:pPr marL="1828800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728" y="3276601"/>
            <a:ext cx="3725308" cy="2924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6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457200" lvl="1" indent="0">
              <a:buNone/>
            </a:pPr>
            <a:r>
              <a:rPr lang="ru-RU" dirty="0"/>
              <a:t>Второй уровень</a:t>
            </a:r>
          </a:p>
          <a:p>
            <a:pPr marL="914400" lvl="2" indent="0">
              <a:buNone/>
            </a:pPr>
            <a:r>
              <a:rPr lang="ru-RU" dirty="0"/>
              <a:t>Третий уровень</a:t>
            </a:r>
          </a:p>
          <a:p>
            <a:pPr marL="1371600" lvl="3" indent="0">
              <a:buNone/>
            </a:pPr>
            <a:r>
              <a:rPr lang="ru-RU" dirty="0"/>
              <a:t>Четвертый уровень</a:t>
            </a:r>
          </a:p>
          <a:p>
            <a:pPr marL="1828800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75D39C4-8909-41B9-A0A6-EE3706B23CBB}"/>
              </a:ext>
            </a:extLst>
          </p:cNvPr>
          <p:cNvSpPr/>
          <p:nvPr userDrawn="1"/>
        </p:nvSpPr>
        <p:spPr>
          <a:xfrm>
            <a:off x="1740463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/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BF38A2E-A49C-4D84-850C-EE0017253DF4}"/>
              </a:ext>
            </a:extLst>
          </p:cNvPr>
          <p:cNvSpPr/>
          <p:nvPr userDrawn="1"/>
        </p:nvSpPr>
        <p:spPr>
          <a:xfrm>
            <a:off x="5638846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/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9BF847F-A771-4885-97B3-0BC6A1F25E32}"/>
              </a:ext>
            </a:extLst>
          </p:cNvPr>
          <p:cNvSpPr/>
          <p:nvPr userDrawn="1"/>
        </p:nvSpPr>
        <p:spPr>
          <a:xfrm>
            <a:off x="9537228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/>
              <a:t>3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D6AB2B6-987E-4293-B966-5BD16F38284B}"/>
              </a:ext>
            </a:extLst>
          </p:cNvPr>
          <p:cNvCxnSpPr>
            <a:cxnSpLocks/>
          </p:cNvCxnSpPr>
          <p:nvPr userDrawn="1"/>
        </p:nvCxnSpPr>
        <p:spPr>
          <a:xfrm>
            <a:off x="335197" y="3211764"/>
            <a:ext cx="372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FDC49C5-5C42-4C09-9A1E-398538AB8A47}"/>
              </a:ext>
            </a:extLst>
          </p:cNvPr>
          <p:cNvCxnSpPr>
            <a:cxnSpLocks/>
          </p:cNvCxnSpPr>
          <p:nvPr userDrawn="1"/>
        </p:nvCxnSpPr>
        <p:spPr>
          <a:xfrm>
            <a:off x="4223029" y="3211764"/>
            <a:ext cx="372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58A00A6-25BE-4EB7-B645-094E58989719}"/>
              </a:ext>
            </a:extLst>
          </p:cNvPr>
          <p:cNvCxnSpPr>
            <a:cxnSpLocks/>
          </p:cNvCxnSpPr>
          <p:nvPr userDrawn="1"/>
        </p:nvCxnSpPr>
        <p:spPr>
          <a:xfrm>
            <a:off x="8121411" y="3211764"/>
            <a:ext cx="372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:a16="http://schemas.microsoft.com/office/drawing/2014/main" id="{2887307F-8932-4016-92E8-7CBE70DD72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2532310"/>
            <a:ext cx="3725308" cy="6682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ru-RU" sz="2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 smtClean="0"/>
            </a:lvl2pPr>
            <a:lvl3pPr marL="914400" indent="0">
              <a:buNone/>
              <a:defRPr lang="ru-RU" sz="1600" smtClean="0"/>
            </a:lvl3pPr>
            <a:lvl4pPr marL="1371600" indent="0">
              <a:buNone/>
              <a:defRPr lang="ru-RU" sz="1400" smtClean="0"/>
            </a:lvl4pPr>
            <a:lvl5pPr marL="1828800" indent="0">
              <a:buNone/>
              <a:defRPr lang="ru-RU" sz="1400"/>
            </a:lvl5pPr>
          </a:lstStyle>
          <a:p>
            <a:pPr marL="228600" lvl="0" indent="-228600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E08705F9-0980-4CF9-B396-E2CACE9F4B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029" y="2532310"/>
            <a:ext cx="3725308" cy="6682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ru-RU" sz="2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 smtClean="0"/>
            </a:lvl2pPr>
            <a:lvl3pPr marL="914400" indent="0">
              <a:buNone/>
              <a:defRPr lang="ru-RU" sz="1600" smtClean="0"/>
            </a:lvl3pPr>
            <a:lvl4pPr marL="1371600" indent="0">
              <a:buNone/>
              <a:defRPr lang="ru-RU" sz="1400" smtClean="0"/>
            </a:lvl4pPr>
            <a:lvl5pPr marL="1828800" indent="0">
              <a:buNone/>
              <a:defRPr lang="ru-RU" sz="1400"/>
            </a:lvl5pPr>
          </a:lstStyle>
          <a:p>
            <a:pPr marL="228600" lvl="0" indent="-228600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4745515C-E7DB-4039-8C4D-9F9A4D6DA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1730" y="2532310"/>
            <a:ext cx="3725308" cy="6682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ru-RU" sz="2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 smtClean="0"/>
            </a:lvl2pPr>
            <a:lvl3pPr marL="914400" indent="0">
              <a:buNone/>
              <a:defRPr lang="ru-RU" sz="1600" smtClean="0"/>
            </a:lvl3pPr>
            <a:lvl4pPr marL="1371600" indent="0">
              <a:buNone/>
              <a:defRPr lang="ru-RU" sz="1400" smtClean="0"/>
            </a:lvl4pPr>
            <a:lvl5pPr marL="1828800" indent="0">
              <a:buNone/>
              <a:defRPr lang="ru-RU" sz="1400"/>
            </a:lvl5pPr>
          </a:lstStyle>
          <a:p>
            <a:pPr marL="228600" lvl="0" indent="-228600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2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4964" y="2528888"/>
            <a:ext cx="2772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1655" y="2528888"/>
            <a:ext cx="2772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68346" y="2528888"/>
            <a:ext cx="2772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85038" y="2528888"/>
            <a:ext cx="2772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1263809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4180501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7097193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10013884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741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4964" y="2528888"/>
            <a:ext cx="2772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1655" y="2528888"/>
            <a:ext cx="2772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68346" y="2528888"/>
            <a:ext cx="2772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85038" y="2528888"/>
            <a:ext cx="2772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1513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4964" y="3195960"/>
            <a:ext cx="2772000" cy="3004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1655" y="3195960"/>
            <a:ext cx="2772000" cy="3004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68346" y="3195960"/>
            <a:ext cx="2772000" cy="3004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85038" y="3195960"/>
            <a:ext cx="2772000" cy="3004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1263809" y="2126073"/>
            <a:ext cx="914309" cy="9143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4180501" y="2126073"/>
            <a:ext cx="914309" cy="9143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7097193" y="2126073"/>
            <a:ext cx="914309" cy="9143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10013884" y="2126073"/>
            <a:ext cx="914309" cy="9143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64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4964" y="2528888"/>
            <a:ext cx="2196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482" y="2528888"/>
            <a:ext cx="2196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98000" y="2528888"/>
            <a:ext cx="2196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29518" y="2528888"/>
            <a:ext cx="2196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975809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3307327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5638845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7970363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B86ADDF-6726-4C21-9827-4D9FB93A0D0F}"/>
              </a:ext>
            </a:extLst>
          </p:cNvPr>
          <p:cNvSpPr/>
          <p:nvPr userDrawn="1"/>
        </p:nvSpPr>
        <p:spPr>
          <a:xfrm>
            <a:off x="10301881" y="1408790"/>
            <a:ext cx="914309" cy="91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4000" b="1" dirty="0"/>
              <a:t>5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61036" y="2528888"/>
            <a:ext cx="2196000" cy="367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388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01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4964" y="1276350"/>
            <a:ext cx="2196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482" y="1276350"/>
            <a:ext cx="2196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98000" y="1276350"/>
            <a:ext cx="2196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29518" y="1276350"/>
            <a:ext cx="2196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61036" y="1276351"/>
            <a:ext cx="2196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513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4964" y="1276350"/>
            <a:ext cx="2196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483" y="1276350"/>
            <a:ext cx="2196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98002" y="1276350"/>
            <a:ext cx="2196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FA75231-352F-464A-A695-6CFD7797579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29521" y="1276350"/>
            <a:ext cx="2196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6110F76-DC9A-4E41-8A15-DC2ACE6835E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61038" y="1276350"/>
            <a:ext cx="2196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3749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4964" y="1276350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80966" y="1276350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26968" y="1276350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72970" y="1276350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18972" y="1276351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3EAFC7F-5DEC-4952-94A6-9A190BCFBDC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0064976" y="1276351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4244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4964" y="1276350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0" indent="0" algn="l">
              <a:buNone/>
              <a:defRPr sz="12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1A5FF9A-6184-4AA3-B207-5067DE0C9A1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79379" y="1276350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0" indent="0" algn="l">
              <a:buNone/>
              <a:defRPr sz="12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4D6E3CC-A8C9-486A-AB00-6C375B2DA7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23794" y="1276350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0" indent="0" algn="l">
              <a:buNone/>
              <a:defRPr sz="12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05E219D-0145-4369-BD29-151A7AAD8B3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68209" y="1276350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0" indent="0" algn="l">
              <a:buNone/>
              <a:defRPr sz="12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4BB76FD-82A0-46D2-9F98-8C4ECC83452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12624" y="1276350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0" indent="0" algn="l">
              <a:buNone/>
              <a:defRPr sz="12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E1DAA475-1449-4036-B52B-61DFBF91E97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0057038" y="1276350"/>
            <a:ext cx="1800000" cy="4924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0" indent="0" algn="l">
              <a:buNone/>
              <a:defRPr sz="12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3419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BE39C-1707-9948-8F40-2824173F2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9771F1-F29C-E94E-A7BC-A527A993F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C6CB6-673B-474B-8D91-8E681E03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29.09.2020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4960E4-51D5-5343-A7D6-38350015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9A16D-4C31-494F-9402-DB99054A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348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56253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343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48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FAE5C-D244-4D26-8E3F-A7A8BC44F1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029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4EF34-120A-4B7D-AE65-BA1F14A522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2342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88" y="4406901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88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9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1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7DF22-E5A7-4FF9-9E0A-A356FAE04F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26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77751" cy="434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222" y="1825625"/>
            <a:ext cx="5179338" cy="434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BE55D-863E-4EF7-A7F7-DFA7EEA44B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6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41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29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72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727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19" y="1535113"/>
            <a:ext cx="538886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19" y="2174875"/>
            <a:ext cx="538886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79B24-1321-4414-9E12-B75FCCA037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32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D39DC-34AB-46DD-887C-709C56297D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968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5E163-E302-481D-93DF-FFBD4AFF1F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939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10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43" y="273051"/>
            <a:ext cx="68158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10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573AC-8942-4413-852B-8196877C31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641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464" y="4800600"/>
            <a:ext cx="73142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464" y="612775"/>
            <a:ext cx="73142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464" y="5367338"/>
            <a:ext cx="731424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58B29-D77C-4CEB-9641-E8FDAED1CE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3148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D08C9-FB68-4523-9C68-72641513B0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924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590" y="365126"/>
            <a:ext cx="2626971" cy="5807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65126"/>
            <a:ext cx="7730118" cy="5807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4B999-2921-4616-B3D1-0C270F2CED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7525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1" y="365125"/>
            <a:ext cx="10509469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BD455-5A86-4643-82CF-1D2C61CA8A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88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9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36AD-231B-433C-B7E1-F396AF1A4AC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C5C3A-74FB-4040-AAEB-6FB8BE55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667501" y="6356351"/>
            <a:ext cx="4768850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metria" panose="020B0503020204020204" pitchFamily="34" charset="-52"/>
                <a:ea typeface="Geometria" panose="020B0503020204020204" pitchFamily="34" charset="-52"/>
              </a:defRPr>
            </a:lvl1pPr>
          </a:lstStyle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36350" y="6356351"/>
            <a:ext cx="420688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metria" panose="020B0503020204020204" pitchFamily="34" charset="-52"/>
                <a:ea typeface="Geometria" panose="020B0503020204020204" pitchFamily="34" charset="-52"/>
              </a:defRPr>
            </a:lvl1pPr>
          </a:lstStyle>
          <a:p>
            <a:fld id="{0A47BF3B-361D-4191-8ECA-260AA86097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309349"/>
            <a:ext cx="12189433" cy="47001"/>
          </a:xfrm>
          <a:prstGeom prst="rect">
            <a:avLst/>
          </a:prstGeom>
          <a:solidFill>
            <a:srgbClr val="1D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E7939F-4638-4FDA-AE04-ACD01E47D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l="29840" t="22666" r="28400" b="38334"/>
          <a:stretch/>
        </p:blipFill>
        <p:spPr>
          <a:xfrm>
            <a:off x="11066840" y="196225"/>
            <a:ext cx="790197" cy="8197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A85DC-396B-42AC-BC97-00D5812C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188913"/>
            <a:ext cx="10590130" cy="82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B4C6C20-F1B9-4E52-8C08-C808DA00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268413"/>
            <a:ext cx="11522076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52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400" b="1" kern="1200" cap="all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Geometria" panose="020B0503020204020204" pitchFamily="34" charset="-5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ometria" panose="020B0503020204020204" pitchFamily="34" charset="-5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Geometria" panose="020B0503020204020204" pitchFamily="34" charset="-5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Geometria" panose="020B0503020204020204" pitchFamily="34" charset="-5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Geometria" panose="020B0503020204020204" pitchFamily="34" charset="-5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40">
          <p15:clr>
            <a:srgbClr val="F26B43"/>
          </p15:clr>
        </p15:guide>
        <p15:guide id="4" orient="horz" pos="799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3997">
          <p15:clr>
            <a:srgbClr val="F26B43"/>
          </p15:clr>
        </p15:guide>
        <p15:guide id="7" orient="horz" pos="4201">
          <p15:clr>
            <a:srgbClr val="F26B43"/>
          </p15:clr>
        </p15:guide>
        <p15:guide id="8" orient="horz" pos="11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091" y="365125"/>
            <a:ext cx="10509469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091" y="1825625"/>
            <a:ext cx="10509469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091" y="6356351"/>
            <a:ext cx="2738081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  <a:defRPr smtClean="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038074" y="6356351"/>
            <a:ext cx="411426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18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09479" y="6356351"/>
            <a:ext cx="2738081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51B6BE7-A522-4C24-9086-D55CBC3C39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17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/>
  <p:txStyles>
    <p:titleStyle>
      <a:lvl1pPr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2pPr>
      <a:lvl3pPr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3pPr>
      <a:lvl4pPr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4pPr>
      <a:lvl5pPr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5pPr>
      <a:lvl6pPr marL="2514349" indent="-228577" algn="l" defTabSz="449218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6pPr>
      <a:lvl7pPr marL="2971503" indent="-228577" algn="l" defTabSz="449218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7pPr>
      <a:lvl8pPr marL="3428657" indent="-228577" algn="l" defTabSz="449218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8pPr>
      <a:lvl9pPr marL="3885811" indent="-228577" algn="l" defTabSz="449218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charset="-122"/>
        </a:defRPr>
      </a:lvl9pPr>
    </p:titleStyle>
    <p:bodyStyle>
      <a:lvl1pPr marL="342866" indent="-342866" algn="l" defTabSz="44921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876" indent="-285721" algn="l" defTabSz="449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2886" indent="-228577" algn="l" defTabSz="449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040" indent="-228577" algn="l" defTabSz="449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194" indent="-228577" algn="l" defTabSz="44921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5pPr>
      <a:lvl6pPr marL="2514349" indent="-228577" algn="l" defTabSz="449218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503" indent="-228577" algn="l" defTabSz="449218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8657" indent="-228577" algn="l" defTabSz="449218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5811" indent="-228577" algn="l" defTabSz="449218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hyperlink" Target="https://na.ria.ru/20200324/156901490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02401-0816-48EF-93C0-1861B5A0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146" y="1556426"/>
            <a:ext cx="11522075" cy="1828799"/>
          </a:xfrm>
        </p:spPr>
        <p:txBody>
          <a:bodyPr/>
          <a:lstStyle/>
          <a:p>
            <a:r>
              <a:rPr lang="ru-RU" dirty="0"/>
              <a:t>О задачах университета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2019-2020 учебном году</a:t>
            </a:r>
            <a:endParaRPr lang="ru-RU" sz="4400" dirty="0">
              <a:solidFill>
                <a:srgbClr val="1D3478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DA7F22-7AF8-4CCC-BAFD-C981A3315B1C}"/>
              </a:ext>
            </a:extLst>
          </p:cNvPr>
          <p:cNvSpPr/>
          <p:nvPr/>
        </p:nvSpPr>
        <p:spPr>
          <a:xfrm>
            <a:off x="6822405" y="3915381"/>
            <a:ext cx="49948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i="1" dirty="0">
                <a:solidFill>
                  <a:srgbClr val="1D3478"/>
                </a:solidFill>
              </a:rPr>
              <a:t>Плывёт. </a:t>
            </a:r>
            <a:br>
              <a:rPr lang="ru-RU" altLang="ru-RU" sz="2800" i="1" dirty="0">
                <a:solidFill>
                  <a:srgbClr val="1D3478"/>
                </a:solidFill>
              </a:rPr>
            </a:br>
            <a:r>
              <a:rPr lang="ru-RU" altLang="ru-RU" sz="2800" i="1" dirty="0">
                <a:solidFill>
                  <a:srgbClr val="1D3478"/>
                </a:solidFill>
              </a:rPr>
              <a:t>Куда ж нам плыть…?</a:t>
            </a:r>
            <a:br>
              <a:rPr lang="ru-RU" altLang="ru-RU" sz="2800" i="1" dirty="0">
                <a:solidFill>
                  <a:srgbClr val="1D3478"/>
                </a:solidFill>
              </a:rPr>
            </a:br>
            <a:r>
              <a:rPr lang="ru-RU" altLang="ru-RU" sz="2800" dirty="0">
                <a:solidFill>
                  <a:srgbClr val="1D3478"/>
                </a:solidFill>
              </a:rPr>
              <a:t>. . . . . . . . . . . .</a:t>
            </a:r>
            <a:br>
              <a:rPr lang="ru-RU" altLang="ru-RU" sz="2800" dirty="0">
                <a:solidFill>
                  <a:srgbClr val="1D3478"/>
                </a:solidFill>
              </a:rPr>
            </a:br>
            <a:r>
              <a:rPr lang="ru-RU" altLang="ru-RU" sz="2800" dirty="0">
                <a:solidFill>
                  <a:srgbClr val="1D3478"/>
                </a:solidFill>
              </a:rPr>
              <a:t>. . . . . . . . . . . .</a:t>
            </a:r>
            <a:br>
              <a:rPr lang="ru-RU" altLang="ru-RU" sz="2800" dirty="0">
                <a:solidFill>
                  <a:srgbClr val="1D3478"/>
                </a:solidFill>
              </a:rPr>
            </a:br>
            <a:r>
              <a:rPr lang="ru-RU" altLang="ru-RU" sz="2800" dirty="0">
                <a:solidFill>
                  <a:srgbClr val="1D3478"/>
                </a:solidFill>
              </a:rPr>
              <a:t>(А. С. Пушкин «Осень»)</a:t>
            </a:r>
            <a:endParaRPr lang="ru-RU" sz="2800" dirty="0">
              <a:solidFill>
                <a:srgbClr val="1D3478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DD80CE-E892-4C73-BB75-ADA649BA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411878" y="288179"/>
            <a:ext cx="2442844" cy="73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71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98328" y="1440382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68648" y="182649"/>
            <a:ext cx="5608110" cy="48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18" eaLnBrk="0" fontAlgn="base" hangingPunct="0">
              <a:spcAft>
                <a:spcPct val="0"/>
              </a:spcAft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altLang="ru-RU" b="1" dirty="0">
                <a:solidFill>
                  <a:srgbClr val="1F4A91"/>
                </a:solidFill>
              </a:rPr>
              <a:t>Развилка стратегической цели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38140" y="2300449"/>
            <a:ext cx="5525593" cy="35032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Достижение показателей ПСАЛ не позднее 2023 года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Внутренняя </a:t>
            </a:r>
            <a:r>
              <a:rPr lang="ru-RU" dirty="0"/>
              <a:t>мобилизация: диверсификация приоритетов и видов деятельности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Смена </a:t>
            </a:r>
            <a:r>
              <a:rPr lang="ru-RU" dirty="0"/>
              <a:t>форм и мест развития (новые партнерства, проекты других НИУ и НОУ)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4108" y="1636520"/>
            <a:ext cx="4361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Тактические цель и задачи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3422" y="1636519"/>
            <a:ext cx="3737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Ключевые механизмы</a:t>
            </a:r>
          </a:p>
        </p:txBody>
      </p:sp>
      <p:sp>
        <p:nvSpPr>
          <p:cNvPr id="15" name="Объект 5"/>
          <p:cNvSpPr txBox="1">
            <a:spLocks/>
          </p:cNvSpPr>
          <p:nvPr/>
        </p:nvSpPr>
        <p:spPr bwMode="auto">
          <a:xfrm>
            <a:off x="6258595" y="2300449"/>
            <a:ext cx="5709250" cy="389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866" indent="-342866" algn="l" defTabSz="449218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876" indent="-285721" algn="l" defTabSz="44921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2886" indent="-228577" algn="l" defTabSz="44921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040" indent="-228577" algn="l" defTabSz="44921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194" indent="-228577" algn="l" defTabSz="44921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349" indent="-228577" algn="l" defTabSz="449218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503" indent="-228577" algn="l" defTabSz="449218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8657" indent="-228577" algn="l" defTabSz="449218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5811" indent="-228577" algn="l" defTabSz="449218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Программа развития КГУ – неотъемлемая часть стратегии социально-экономического развития региона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Интеграция всей системы образования вокруг приоритетов региона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Наблюдательный совет</a:t>
            </a:r>
            <a:br>
              <a:rPr lang="ru-RU" dirty="0"/>
            </a:br>
            <a:r>
              <a:rPr lang="ru-RU" dirty="0"/>
              <a:t>как орган внешнего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9310151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68648" y="749502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68648" y="182649"/>
            <a:ext cx="5608110" cy="48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18" eaLnBrk="0" fontAlgn="base" hangingPunct="0">
              <a:spcAft>
                <a:spcPct val="0"/>
              </a:spcAft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altLang="ru-RU" b="1" dirty="0">
                <a:solidFill>
                  <a:srgbClr val="1F4A91"/>
                </a:solidFill>
              </a:rPr>
              <a:t>Стратегические показатели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E5A4EA0-C909-41F4-BA3A-38B0473CA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12878"/>
              </p:ext>
            </p:extLst>
          </p:nvPr>
        </p:nvGraphicFramePr>
        <p:xfrm>
          <a:off x="704428" y="1283758"/>
          <a:ext cx="11067624" cy="5059256"/>
        </p:xfrm>
        <a:graphic>
          <a:graphicData uri="http://schemas.openxmlformats.org/drawingml/2006/table">
            <a:tbl>
              <a:tblPr firstRow="1" firstCol="1" bandRow="1"/>
              <a:tblGrid>
                <a:gridCol w="2973492">
                  <a:extLst>
                    <a:ext uri="{9D8B030D-6E8A-4147-A177-3AD203B41FA5}">
                      <a16:colId xmlns:a16="http://schemas.microsoft.com/office/drawing/2014/main" val="2304200496"/>
                    </a:ext>
                  </a:extLst>
                </a:gridCol>
                <a:gridCol w="2018453">
                  <a:extLst>
                    <a:ext uri="{9D8B030D-6E8A-4147-A177-3AD203B41FA5}">
                      <a16:colId xmlns:a16="http://schemas.microsoft.com/office/drawing/2014/main" val="3100480764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347336439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814599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628630542"/>
                    </a:ext>
                  </a:extLst>
                </a:gridCol>
                <a:gridCol w="2804159">
                  <a:extLst>
                    <a:ext uri="{9D8B030D-6E8A-4147-A177-3AD203B41FA5}">
                      <a16:colId xmlns:a16="http://schemas.microsoft.com/office/drawing/2014/main" val="813158096"/>
                    </a:ext>
                  </a:extLst>
                </a:gridCol>
              </a:tblGrid>
              <a:tr h="4434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Показатель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Значение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Тренд</a:t>
                      </a: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Внешнее влияние**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Возможность воздействовать**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Задача</a:t>
                      </a: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449166"/>
                  </a:ext>
                </a:extLst>
              </a:tr>
              <a:tr h="6826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Р1(б). Численность студентов, обучающихся по образовательным программам высшего образования (очная форма обучения)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Низкое (ниже порогового ПСАЛ более чем на 20%).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мониторинге не нормируется.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снижение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значимое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значимая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увеличить до порогового за минимальный период при сохранении значения следующего, снизить внешнее влияние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435065"/>
                  </a:ext>
                </a:extLst>
              </a:tr>
              <a:tr h="5924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Р2(б). Средний балл ЕГЭ студентов, принятых на обучение по результатам ЕГЭ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Выше порогового (мониторинг).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ПСАЛ не ограничено.</a:t>
                      </a: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плавный рост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существенное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умеренная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сохранить выше порогового,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взрывной рост у 2-3 направлений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457596"/>
                  </a:ext>
                </a:extLst>
              </a:tr>
              <a:tr h="6826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Р3(б). Объем финансового обеспечения вуза, полученный вузом из всех источников в расчете на одного НПР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Низкое (ниже порогового ПСАЛ более чем на 20%).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мониторинге не нормируется.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снижение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значимое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значимая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Достичь значения выше порогового за счёт увеличения обеспечения не менее чем по 3 видам деятельности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672238"/>
                  </a:ext>
                </a:extLst>
              </a:tr>
              <a:tr h="6826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Р4(б). Доля финансового обеспечения вуза из средств от приносящей доход деятельности в общем объеме финансового обеспечения вуза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Достаточное.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ПСАЛ не ограничено.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мониторинге не нормируется.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снижение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незначительное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значимая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изменить тренд на положительный, добиться прироста объёма не менее 10-15% в год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759777"/>
                  </a:ext>
                </a:extLst>
              </a:tr>
              <a:tr h="6826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Р5(б). Удельный вес научно-исследовательских и опытно конструкторских работ (далее – НИОКР), выполненных собственными силами (без привлечения соисполнителей), в общих доходах вуза от НИОКР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Максимальное.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ПСАЛ не нормируется.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мониторинге не нормируется.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стабильный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незначительное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значимая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снизить до уровня не более 75%,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создать сеть партнёров-исполнителей.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75616"/>
                  </a:ext>
                </a:extLst>
              </a:tr>
              <a:tr h="6826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Р6(б). Объем финансового обеспечения реализации дополнительных профессиональных программ в расчете на одного НПР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Нормальное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ПСАЛ не нормируется.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мониторинге не нормируется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плавающий, нестабильный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умеренное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значимая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обеспечить ежегодный прирост абсолютного объёма не менее чем на 10%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31" marR="49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93860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B996D2-FDA6-452C-8A06-B070E48103AC}"/>
              </a:ext>
            </a:extLst>
          </p:cNvPr>
          <p:cNvSpPr/>
          <p:nvPr/>
        </p:nvSpPr>
        <p:spPr>
          <a:xfrm>
            <a:off x="704428" y="6353999"/>
            <a:ext cx="9807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  Оценка влияния, возможности воздействия и задачи - в целом по КГУ в горизонте 3 лет. </a:t>
            </a:r>
            <a:b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** Шкала оценки: незначительное – умеренное – значимое – существенное – подавляющее.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446806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98328" y="1440382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63776" y="373728"/>
            <a:ext cx="5608110" cy="8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b="1" dirty="0">
                <a:solidFill>
                  <a:srgbClr val="1F4A91"/>
                </a:solidFill>
              </a:rPr>
              <a:t>Целевая модель КГУ 2025: </a:t>
            </a:r>
            <a:br>
              <a:rPr lang="ru-RU" altLang="ru-RU" b="1" dirty="0">
                <a:solidFill>
                  <a:srgbClr val="1F4A91"/>
                </a:solidFill>
              </a:rPr>
            </a:br>
            <a:r>
              <a:rPr lang="ru-RU" altLang="ru-RU" b="1" dirty="0">
                <a:solidFill>
                  <a:srgbClr val="1F4A91"/>
                </a:solidFill>
              </a:rPr>
              <a:t>трансформация 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95" y="1584242"/>
            <a:ext cx="9719814" cy="5084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2003" y="6503758"/>
            <a:ext cx="5683188" cy="307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 материалам «Стратегии развития Университета ИТМО до 2027 года»</a:t>
            </a:r>
          </a:p>
        </p:txBody>
      </p:sp>
    </p:spTree>
    <p:extLst>
      <p:ext uri="{BB962C8B-B14F-4D97-AF65-F5344CB8AC3E}">
        <p14:creationId xmlns:p14="http://schemas.microsoft.com/office/powerpoint/2010/main" val="41766869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98328" y="1440382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63776" y="373728"/>
            <a:ext cx="5608110" cy="8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b="1" dirty="0">
                <a:solidFill>
                  <a:srgbClr val="1F4A91"/>
                </a:solidFill>
              </a:rPr>
              <a:t>Целевая модель КГУ 2025: </a:t>
            </a:r>
            <a:br>
              <a:rPr lang="ru-RU" altLang="ru-RU" b="1" dirty="0">
                <a:solidFill>
                  <a:srgbClr val="1F4A91"/>
                </a:solidFill>
              </a:rPr>
            </a:br>
            <a:r>
              <a:rPr lang="ru-RU" altLang="ru-RU" b="1" dirty="0">
                <a:solidFill>
                  <a:srgbClr val="1F4A91"/>
                </a:solidFill>
              </a:rPr>
              <a:t>распределение контингента 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E9C3CBB6-EDC8-4349-8DCE-351506E01D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9442" y="1125478"/>
          <a:ext cx="5032122" cy="348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DE076B18-41AD-4936-963F-83BE0E83F2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487475" y="4436982"/>
          <a:ext cx="4571405" cy="235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DE076B18-41AD-4936-963F-83BE0E83F2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40066" y="4436982"/>
          <a:ext cx="4571405" cy="235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4AFDD396-9A25-4643-9C23-412D1E78F2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18359" y="1447306"/>
          <a:ext cx="4571405" cy="274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E5A3A495-572C-4CD9-A30B-933EE10807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24492" y="4114711"/>
          <a:ext cx="4571405" cy="274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854BE64A-5534-48FF-B101-964A27274DE6}"/>
              </a:ext>
            </a:extLst>
          </p:cNvPr>
          <p:cNvSpPr/>
          <p:nvPr/>
        </p:nvSpPr>
        <p:spPr bwMode="auto">
          <a:xfrm>
            <a:off x="2928328" y="5370726"/>
            <a:ext cx="978281" cy="484569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schemeClr val="bg1"/>
              </a:solidFill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617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98328" y="1440382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63776" y="373728"/>
            <a:ext cx="5608110" cy="8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b="1" dirty="0">
                <a:solidFill>
                  <a:srgbClr val="1F4A91"/>
                </a:solidFill>
              </a:rPr>
              <a:t>Целевая модель КГУ 2025: </a:t>
            </a:r>
            <a:br>
              <a:rPr lang="ru-RU" altLang="ru-RU" b="1" dirty="0">
                <a:solidFill>
                  <a:srgbClr val="1F4A91"/>
                </a:solidFill>
              </a:rPr>
            </a:br>
            <a:r>
              <a:rPr lang="ru-RU" altLang="ru-RU" b="1" dirty="0">
                <a:solidFill>
                  <a:srgbClr val="1F4A91"/>
                </a:solidFill>
              </a:rPr>
              <a:t>трансформация </a:t>
            </a:r>
            <a:r>
              <a:rPr lang="en-US" altLang="ru-RU" b="1" dirty="0">
                <a:solidFill>
                  <a:srgbClr val="1F4A91"/>
                </a:solidFill>
              </a:rPr>
              <a:t>R&amp;D</a:t>
            </a:r>
            <a:endParaRPr lang="ru-RU" altLang="ru-RU" b="1" dirty="0">
              <a:solidFill>
                <a:srgbClr val="1F4A9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56A000-7E7D-4606-AD05-A179E45B8390}"/>
              </a:ext>
            </a:extLst>
          </p:cNvPr>
          <p:cNvSpPr/>
          <p:nvPr/>
        </p:nvSpPr>
        <p:spPr>
          <a:xfrm>
            <a:off x="636506" y="1440382"/>
            <a:ext cx="2922304" cy="535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21" indent="-285721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33333"/>
                </a:solidFill>
                <a:ea typeface="Arial Unicode MS"/>
                <a:cs typeface="Arial Unicode MS"/>
              </a:rPr>
              <a:t>Не менее 10% ППС института включены в</a:t>
            </a:r>
            <a:r>
              <a:rPr lang="en-US" dirty="0">
                <a:solidFill>
                  <a:srgbClr val="333333"/>
                </a:solidFill>
                <a:ea typeface="Arial Unicode MS"/>
                <a:cs typeface="Arial Unicode MS"/>
              </a:rPr>
              <a:t> R&amp;D </a:t>
            </a:r>
            <a:r>
              <a:rPr lang="ru-RU" dirty="0">
                <a:solidFill>
                  <a:srgbClr val="333333"/>
                </a:solidFill>
                <a:ea typeface="Arial Unicode MS"/>
                <a:cs typeface="Arial Unicode MS"/>
              </a:rPr>
              <a:t>в позиции преподаватель-исследователь</a:t>
            </a:r>
            <a:endParaRPr lang="ru-RU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marL="285721" indent="-285721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33333"/>
                </a:solidFill>
                <a:ea typeface="Arial Unicode MS"/>
                <a:cs typeface="Arial Unicode MS"/>
              </a:rPr>
              <a:t>Увеличение доли НИОКР в бюджете </a:t>
            </a:r>
            <a:r>
              <a:rPr lang="ru-RU" dirty="0">
                <a:solidFill>
                  <a:srgbClr val="333333"/>
                </a:solidFill>
              </a:rPr>
              <a:t>университета</a:t>
            </a:r>
            <a:r>
              <a:rPr lang="ru-RU" dirty="0">
                <a:solidFill>
                  <a:srgbClr val="333333"/>
                </a:solidFill>
                <a:ea typeface="Arial Unicode MS"/>
                <a:cs typeface="Arial Unicode MS"/>
              </a:rPr>
              <a:t> на 30% от текущего.</a:t>
            </a:r>
            <a:endParaRPr lang="ru-RU" sz="1400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marL="285721" indent="-28572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33333"/>
                </a:solidFill>
              </a:rPr>
              <a:t>Количество направлений приоритетов НТР РФ, по которым есть НИОКР не менее 5.</a:t>
            </a:r>
          </a:p>
          <a:p>
            <a:pPr marL="285721" indent="-28572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33333"/>
                </a:solidFill>
              </a:rPr>
              <a:t>Включенность н</a:t>
            </a:r>
            <a:r>
              <a:rPr lang="ru-RU" dirty="0">
                <a:solidFill>
                  <a:srgbClr val="333333"/>
                </a:solidFill>
                <a:ea typeface="Arial Unicode MS"/>
                <a:cs typeface="Times New Roman" panose="02020603050405020304" pitchFamily="18" charset="0"/>
              </a:rPr>
              <a:t>е менее 3% ППС каждого института в межрегиональные ведущие научные коллективы.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77C71D-D253-495E-824F-23F76CD48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408" y="1638637"/>
            <a:ext cx="8562206" cy="52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4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3804" y="503619"/>
            <a:ext cx="2015863" cy="60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0" y="447"/>
            <a:ext cx="576188" cy="6874568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3B44B02-0482-45F8-B65F-066CCF6B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178" y="1984342"/>
            <a:ext cx="3932237" cy="2116318"/>
          </a:xfrm>
        </p:spPr>
        <p:txBody>
          <a:bodyPr>
            <a:normAutofit/>
          </a:bodyPr>
          <a:lstStyle/>
          <a:p>
            <a:r>
              <a:rPr lang="ru-RU" sz="4800" dirty="0"/>
              <a:t>Благодарю </a:t>
            </a:r>
            <a:br>
              <a:rPr lang="ru-RU" sz="4800" dirty="0"/>
            </a:br>
            <a:r>
              <a:rPr lang="ru-RU" sz="48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1723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80076" y="1231509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6530903" y="326484"/>
            <a:ext cx="5646773" cy="48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b="1" dirty="0">
                <a:solidFill>
                  <a:srgbClr val="1F4A91"/>
                </a:solidFill>
              </a:rPr>
              <a:t>Вопросы к обсуждению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0100" y="1536230"/>
            <a:ext cx="10943791" cy="5262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>
                <a:solidFill>
                  <a:srgbClr val="202124"/>
                </a:solidFill>
                <a:ea typeface="Calibri" panose="020F0502020204030204" pitchFamily="34" charset="0"/>
              </a:rPr>
              <a:t>Целевые модели КГУ и института: стратегические маркеры и характеристики.</a:t>
            </a:r>
          </a:p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>
                <a:solidFill>
                  <a:srgbClr val="202124"/>
                </a:solidFill>
                <a:ea typeface="Calibri" panose="020F0502020204030204" pitchFamily="34" charset="0"/>
              </a:rPr>
              <a:t>Научно-технологическая фокусировка, перспективные рынки, </a:t>
            </a:r>
            <a:br>
              <a:rPr lang="ru-RU" sz="2800" spc="10" dirty="0">
                <a:solidFill>
                  <a:srgbClr val="202124"/>
                </a:solidFill>
                <a:ea typeface="Calibri" panose="020F0502020204030204" pitchFamily="34" charset="0"/>
              </a:rPr>
            </a:br>
            <a:r>
              <a:rPr lang="ru-RU" sz="2800" spc="10" dirty="0">
                <a:solidFill>
                  <a:srgbClr val="202124"/>
                </a:solidFill>
                <a:ea typeface="Calibri" panose="020F0502020204030204" pitchFamily="34" charset="0"/>
              </a:rPr>
              <a:t>сквозные технологии и целевые группы. </a:t>
            </a:r>
          </a:p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>
                <a:solidFill>
                  <a:srgbClr val="202124"/>
                </a:solidFill>
                <a:ea typeface="Calibri" panose="020F0502020204030204" pitchFamily="34" charset="0"/>
              </a:rPr>
              <a:t>Базовые отрасли экономики и социальной сферы Костромской области.</a:t>
            </a:r>
          </a:p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altLang="ru-RU" sz="2800" spc="10" dirty="0">
                <a:solidFill>
                  <a:srgbClr val="202124"/>
                </a:solidFill>
              </a:rPr>
              <a:t>Комплексные трансформационные проекты: результативность и условия реализации.</a:t>
            </a:r>
          </a:p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>
                <a:solidFill>
                  <a:srgbClr val="202124"/>
                </a:solidFill>
                <a:ea typeface="Calibri" panose="020F0502020204030204" pitchFamily="34" charset="0"/>
              </a:rPr>
              <a:t>Образовательные программы и центры компетенций в области сквозных цифровых, промышленных и социальных технологий.</a:t>
            </a:r>
            <a:endParaRPr lang="ru-RU" altLang="ru-RU" sz="2800" spc="10" dirty="0">
              <a:solidFill>
                <a:srgbClr val="202124"/>
              </a:solidFill>
              <a:ea typeface="Calibri" panose="020F0502020204030204" pitchFamily="34" charset="0"/>
            </a:endParaRPr>
          </a:p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>
                <a:solidFill>
                  <a:srgbClr val="202124"/>
                </a:solidFill>
                <a:ea typeface="Calibri" panose="020F0502020204030204" pitchFamily="34" charset="0"/>
              </a:rPr>
              <a:t>Стратегии развития и механизмы обеспечения финансовой устойчивости институтов КГУ.</a:t>
            </a:r>
          </a:p>
        </p:txBody>
      </p:sp>
    </p:spTree>
    <p:extLst>
      <p:ext uri="{BB962C8B-B14F-4D97-AF65-F5344CB8AC3E}">
        <p14:creationId xmlns:p14="http://schemas.microsoft.com/office/powerpoint/2010/main" val="1407788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80076" y="1231509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6530903" y="326484"/>
            <a:ext cx="5646773" cy="48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b="1" dirty="0">
                <a:solidFill>
                  <a:srgbClr val="1F4A91"/>
                </a:solidFill>
              </a:rPr>
              <a:t>Вопросы к обсуждению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0100" y="1485038"/>
            <a:ext cx="10943791" cy="5262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>
                <a:solidFill>
                  <a:srgbClr val="202124"/>
                </a:solidFill>
              </a:rPr>
              <a:t>Критерии эффективности и результативности КГУ, института, кафедры, преподавателя.</a:t>
            </a:r>
          </a:p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>
                <a:solidFill>
                  <a:srgbClr val="202124"/>
                </a:solidFill>
              </a:rPr>
              <a:t>Трансформация образования: модели обучения, место в них цифровых технологий</a:t>
            </a:r>
          </a:p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 err="1">
                <a:solidFill>
                  <a:srgbClr val="202124"/>
                </a:solidFill>
              </a:rPr>
              <a:t>Компетентностные</a:t>
            </a:r>
            <a:r>
              <a:rPr lang="ru-RU" sz="2800" spc="10" dirty="0">
                <a:solidFill>
                  <a:srgbClr val="202124"/>
                </a:solidFill>
              </a:rPr>
              <a:t> модели преподавателя, абитуриента, студента и выпускника.</a:t>
            </a:r>
          </a:p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>
                <a:solidFill>
                  <a:srgbClr val="202124"/>
                </a:solidFill>
              </a:rPr>
              <a:t>Качество ППС: характеристики, роли и функции.</a:t>
            </a:r>
          </a:p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>
                <a:solidFill>
                  <a:srgbClr val="202124"/>
                </a:solidFill>
              </a:rPr>
              <a:t>Готовность к независимой внешней оценке качества ОП.</a:t>
            </a:r>
          </a:p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>
                <a:solidFill>
                  <a:srgbClr val="202124"/>
                </a:solidFill>
              </a:rPr>
              <a:t>Место общественных органов управления, вкл. </a:t>
            </a:r>
            <a:r>
              <a:rPr lang="ru-RU" sz="2800" spc="10" dirty="0" smtClean="0">
                <a:solidFill>
                  <a:srgbClr val="202124"/>
                </a:solidFill>
              </a:rPr>
              <a:t>Стратегический (наблюдательный) </a:t>
            </a:r>
            <a:r>
              <a:rPr lang="ru-RU" sz="2800" spc="10" dirty="0">
                <a:solidFill>
                  <a:srgbClr val="202124"/>
                </a:solidFill>
              </a:rPr>
              <a:t>совет.</a:t>
            </a:r>
          </a:p>
          <a:p>
            <a:pPr marL="457154" indent="-457154">
              <a:buFont typeface="Wingdings" panose="05000000000000000000" pitchFamily="2" charset="2"/>
              <a:buChar char="v"/>
            </a:pPr>
            <a:r>
              <a:rPr lang="ru-RU" sz="2800" spc="10" dirty="0">
                <a:solidFill>
                  <a:srgbClr val="202124"/>
                </a:solidFill>
              </a:rPr>
              <a:t>Необходимые организационно-структурные и кадровые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1279162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3804" y="503619"/>
            <a:ext cx="2015863" cy="60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0" y="447"/>
            <a:ext cx="576188" cy="6874568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55182" y="1099398"/>
            <a:ext cx="5712669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6342781" y="262339"/>
            <a:ext cx="5688785" cy="79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8" tIns="46794" rIns="89988" bIns="467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F4A91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КГУ в научно-образовательном пространстве России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1F4A91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CED362-358E-4C08-ABF0-5900E939BA57}"/>
              </a:ext>
            </a:extLst>
          </p:cNvPr>
          <p:cNvSpPr/>
          <p:nvPr/>
        </p:nvSpPr>
        <p:spPr>
          <a:xfrm>
            <a:off x="1000952" y="6064029"/>
            <a:ext cx="566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«Рейтинг востребованности вузов в РФ» (2016-2019 гг. 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3959686-1B9E-42B2-AE02-CD1D3491956C}"/>
              </a:ext>
            </a:extLst>
          </p:cNvPr>
          <p:cNvGrpSpPr/>
          <p:nvPr/>
        </p:nvGrpSpPr>
        <p:grpSpPr>
          <a:xfrm>
            <a:off x="676726" y="1432431"/>
            <a:ext cx="6129326" cy="4684590"/>
            <a:chOff x="6855541" y="1474803"/>
            <a:chExt cx="5251311" cy="401353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6652C7D-8EF7-455E-BB75-3244E1DA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5541" y="2122700"/>
              <a:ext cx="5251311" cy="3365634"/>
            </a:xfrm>
            <a:prstGeom prst="rect">
              <a:avLst/>
            </a:prstGeom>
          </p:spPr>
        </p:pic>
        <p:sp>
          <p:nvSpPr>
            <p:cNvPr id="11" name="Стрелка вниз 66">
              <a:extLst>
                <a:ext uri="{FF2B5EF4-FFF2-40B4-BE49-F238E27FC236}">
                  <a16:creationId xmlns:a16="http://schemas.microsoft.com/office/drawing/2014/main" id="{26750FD5-84EE-4123-9EFE-287D4B988521}"/>
                </a:ext>
              </a:extLst>
            </p:cNvPr>
            <p:cNvSpPr/>
            <p:nvPr/>
          </p:nvSpPr>
          <p:spPr>
            <a:xfrm>
              <a:off x="7571691" y="4274210"/>
              <a:ext cx="255682" cy="47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Стрелка вниз 67">
              <a:extLst>
                <a:ext uri="{FF2B5EF4-FFF2-40B4-BE49-F238E27FC236}">
                  <a16:creationId xmlns:a16="http://schemas.microsoft.com/office/drawing/2014/main" id="{00899D19-0A32-43F8-ABAF-0F3D3490FCD3}"/>
                </a:ext>
              </a:extLst>
            </p:cNvPr>
            <p:cNvSpPr/>
            <p:nvPr/>
          </p:nvSpPr>
          <p:spPr>
            <a:xfrm>
              <a:off x="9458546" y="3770389"/>
              <a:ext cx="255682" cy="47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Стрелка вниз 69">
              <a:extLst>
                <a:ext uri="{FF2B5EF4-FFF2-40B4-BE49-F238E27FC236}">
                  <a16:creationId xmlns:a16="http://schemas.microsoft.com/office/drawing/2014/main" id="{258AD228-81F1-4EA6-A513-D3243FCB6293}"/>
                </a:ext>
              </a:extLst>
            </p:cNvPr>
            <p:cNvSpPr/>
            <p:nvPr/>
          </p:nvSpPr>
          <p:spPr>
            <a:xfrm>
              <a:off x="9720263" y="3727437"/>
              <a:ext cx="255682" cy="47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0045EB-41A9-4BDC-8424-88C3E1EA6250}"/>
                </a:ext>
              </a:extLst>
            </p:cNvPr>
            <p:cNvSpPr txBox="1"/>
            <p:nvPr/>
          </p:nvSpPr>
          <p:spPr>
            <a:xfrm>
              <a:off x="9099212" y="3410816"/>
              <a:ext cx="54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КГУ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353F8D-687A-4609-9B31-AA7524DB5332}"/>
                </a:ext>
              </a:extLst>
            </p:cNvPr>
            <p:cNvSpPr txBox="1"/>
            <p:nvPr/>
          </p:nvSpPr>
          <p:spPr>
            <a:xfrm>
              <a:off x="9329934" y="3241728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ЯрГУ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815E9B-E3BD-4F9E-836A-581B678D5FF6}"/>
                </a:ext>
              </a:extLst>
            </p:cNvPr>
            <p:cNvSpPr txBox="1"/>
            <p:nvPr/>
          </p:nvSpPr>
          <p:spPr>
            <a:xfrm>
              <a:off x="7434074" y="3850717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ИвГУ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Стрелка вниз 74">
              <a:extLst>
                <a:ext uri="{FF2B5EF4-FFF2-40B4-BE49-F238E27FC236}">
                  <a16:creationId xmlns:a16="http://schemas.microsoft.com/office/drawing/2014/main" id="{B9F11CDB-C70A-43DA-9988-23A7CB5F9FEA}"/>
                </a:ext>
              </a:extLst>
            </p:cNvPr>
            <p:cNvSpPr/>
            <p:nvPr/>
          </p:nvSpPr>
          <p:spPr>
            <a:xfrm>
              <a:off x="8858610" y="3873177"/>
              <a:ext cx="255682" cy="47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1FCDDF-5585-403B-94D5-760EC72533DE}"/>
                </a:ext>
              </a:extLst>
            </p:cNvPr>
            <p:cNvSpPr txBox="1"/>
            <p:nvPr/>
          </p:nvSpPr>
          <p:spPr>
            <a:xfrm>
              <a:off x="8620231" y="3510360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ОГУ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68B31C-4EE9-4AD1-B568-7185607062F7}"/>
                </a:ext>
              </a:extLst>
            </p:cNvPr>
            <p:cNvSpPr txBox="1"/>
            <p:nvPr/>
          </p:nvSpPr>
          <p:spPr>
            <a:xfrm>
              <a:off x="9639490" y="3372378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ВятГУ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Стрелка вниз 88">
              <a:extLst>
                <a:ext uri="{FF2B5EF4-FFF2-40B4-BE49-F238E27FC236}">
                  <a16:creationId xmlns:a16="http://schemas.microsoft.com/office/drawing/2014/main" id="{FD76E941-1FCF-4317-A568-C4D0BADA1733}"/>
                </a:ext>
              </a:extLst>
            </p:cNvPr>
            <p:cNvSpPr/>
            <p:nvPr/>
          </p:nvSpPr>
          <p:spPr>
            <a:xfrm>
              <a:off x="8472706" y="3984379"/>
              <a:ext cx="255682" cy="47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0DACE4-B2C5-4A3E-844B-7C9644830BFB}"/>
                </a:ext>
              </a:extLst>
            </p:cNvPr>
            <p:cNvSpPr txBox="1"/>
            <p:nvPr/>
          </p:nvSpPr>
          <p:spPr>
            <a:xfrm>
              <a:off x="8138657" y="364984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ВоГУ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3E7C0F38-7CC9-44A8-9D02-1F65D6A4F72A}"/>
                </a:ext>
              </a:extLst>
            </p:cNvPr>
            <p:cNvSpPr/>
            <p:nvPr/>
          </p:nvSpPr>
          <p:spPr>
            <a:xfrm>
              <a:off x="6855541" y="1474803"/>
              <a:ext cx="48431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Рейтинг востребованности вузов в РФ - 2019</a:t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ru-RU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Классические (многопрофильные) университеты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Стрелка вниз 5">
              <a:extLst>
                <a:ext uri="{FF2B5EF4-FFF2-40B4-BE49-F238E27FC236}">
                  <a16:creationId xmlns:a16="http://schemas.microsoft.com/office/drawing/2014/main" id="{89D4D01A-87EC-429B-9681-3D889801CFD0}"/>
                </a:ext>
              </a:extLst>
            </p:cNvPr>
            <p:cNvSpPr/>
            <p:nvPr/>
          </p:nvSpPr>
          <p:spPr>
            <a:xfrm>
              <a:off x="9353357" y="3780148"/>
              <a:ext cx="255682" cy="47134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252F1035-2006-4D2D-A79D-7CCEC19EBC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96979" y="1132072"/>
          <a:ext cx="5028736" cy="226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Стрелка: вверх 24">
            <a:extLst>
              <a:ext uri="{FF2B5EF4-FFF2-40B4-BE49-F238E27FC236}">
                <a16:creationId xmlns:a16="http://schemas.microsoft.com/office/drawing/2014/main" id="{3E93A8C2-98ED-4E16-999B-B3B788BDE7C9}"/>
              </a:ext>
            </a:extLst>
          </p:cNvPr>
          <p:cNvSpPr/>
          <p:nvPr/>
        </p:nvSpPr>
        <p:spPr>
          <a:xfrm rot="3881799">
            <a:off x="9551421" y="3093955"/>
            <a:ext cx="429917" cy="4256587"/>
          </a:xfrm>
          <a:prstGeom prst="upArrow">
            <a:avLst>
              <a:gd name="adj1" fmla="val 50000"/>
              <a:gd name="adj2" fmla="val 956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991C5088-CA16-4F9A-89B5-49247E7BD592}"/>
              </a:ext>
            </a:extLst>
          </p:cNvPr>
          <p:cNvGraphicFramePr/>
          <p:nvPr>
            <p:extLst/>
          </p:nvPr>
        </p:nvGraphicFramePr>
        <p:xfrm>
          <a:off x="7124309" y="3494784"/>
          <a:ext cx="4358489" cy="316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85371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98328" y="1440382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6498325" y="373859"/>
            <a:ext cx="5646775" cy="95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1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altLang="ru-RU" b="1" dirty="0">
                <a:solidFill>
                  <a:srgbClr val="1F4A91"/>
                </a:solidFill>
              </a:rPr>
              <a:t>Барьеры и ловушки </a:t>
            </a:r>
            <a:br>
              <a:rPr lang="ru-RU" altLang="ru-RU" b="1" dirty="0">
                <a:solidFill>
                  <a:srgbClr val="1F4A91"/>
                </a:solidFill>
              </a:rPr>
            </a:br>
            <a:r>
              <a:rPr lang="ru-RU" altLang="ru-RU" b="1" dirty="0">
                <a:solidFill>
                  <a:srgbClr val="1F4A91"/>
                </a:solidFill>
              </a:rPr>
              <a:t>развития университета </a:t>
            </a: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32240" y="1585740"/>
            <a:ext cx="8499362" cy="5272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6264" y="430935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2018-2019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29252" y="5160365"/>
            <a:ext cx="1350642" cy="807395"/>
            <a:chOff x="808897" y="5140910"/>
            <a:chExt cx="1350642" cy="807395"/>
          </a:xfrm>
        </p:grpSpPr>
        <p:sp>
          <p:nvSpPr>
            <p:cNvPr id="9" name="Стрелка вправо 8"/>
            <p:cNvSpPr/>
            <p:nvPr/>
          </p:nvSpPr>
          <p:spPr bwMode="auto">
            <a:xfrm>
              <a:off x="836578" y="5140910"/>
              <a:ext cx="1322961" cy="80739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ea typeface="Microsoft YaHei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8897" y="5359941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2016-2017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959157" y="2757632"/>
            <a:ext cx="1322961" cy="807395"/>
            <a:chOff x="3959157" y="2757632"/>
            <a:chExt cx="1322961" cy="807395"/>
          </a:xfrm>
        </p:grpSpPr>
        <p:sp>
          <p:nvSpPr>
            <p:cNvPr id="3" name="Стрелка вправо 2"/>
            <p:cNvSpPr/>
            <p:nvPr/>
          </p:nvSpPr>
          <p:spPr bwMode="auto">
            <a:xfrm>
              <a:off x="3959157" y="2757632"/>
              <a:ext cx="1322961" cy="807395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ea typeface="Microsoft YaHei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9157" y="2976663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2020-…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629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79281" y="1111856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52016" y="149470"/>
            <a:ext cx="5608110" cy="48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F4A91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Национальные цели развития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F937BA-DC5E-429F-91A2-FC682F2C1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98" r="20258" b="9702"/>
          <a:stretch/>
        </p:blipFill>
        <p:spPr>
          <a:xfrm>
            <a:off x="706583" y="1538405"/>
            <a:ext cx="4517944" cy="25652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763" r="20997"/>
          <a:stretch/>
        </p:blipFill>
        <p:spPr>
          <a:xfrm>
            <a:off x="6342597" y="1418444"/>
            <a:ext cx="5659948" cy="359580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411188" y="2276009"/>
            <a:ext cx="690665" cy="697454"/>
            <a:chOff x="3959157" y="2757632"/>
            <a:chExt cx="1322961" cy="807395"/>
          </a:xfrm>
          <a:solidFill>
            <a:srgbClr val="143980"/>
          </a:solidFill>
        </p:grpSpPr>
        <p:sp>
          <p:nvSpPr>
            <p:cNvPr id="13" name="Стрелка вправо 12"/>
            <p:cNvSpPr/>
            <p:nvPr/>
          </p:nvSpPr>
          <p:spPr bwMode="auto">
            <a:xfrm>
              <a:off x="3959157" y="2757632"/>
              <a:ext cx="1322961" cy="807395"/>
            </a:xfrm>
            <a:prstGeom prst="right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ea typeface="Microsoft YaHei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9157" y="2976663"/>
              <a:ext cx="1847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rot="5400000">
            <a:off x="8914870" y="4478625"/>
            <a:ext cx="682402" cy="689110"/>
            <a:chOff x="3959157" y="2757632"/>
            <a:chExt cx="1322961" cy="807395"/>
          </a:xfrm>
          <a:solidFill>
            <a:srgbClr val="143980"/>
          </a:solidFill>
        </p:grpSpPr>
        <p:sp>
          <p:nvSpPr>
            <p:cNvPr id="16" name="Стрелка вправо 15"/>
            <p:cNvSpPr/>
            <p:nvPr/>
          </p:nvSpPr>
          <p:spPr bwMode="auto">
            <a:xfrm>
              <a:off x="3959157" y="2757632"/>
              <a:ext cx="1322961" cy="807395"/>
            </a:xfrm>
            <a:prstGeom prst="right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ea typeface="Microsoft YaHei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59157" y="2976663"/>
              <a:ext cx="1847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75576" y="5230075"/>
            <a:ext cx="11035055" cy="1604941"/>
            <a:chOff x="770243" y="5189342"/>
            <a:chExt cx="11035055" cy="1604941"/>
          </a:xfrm>
          <a:solidFill>
            <a:srgbClr val="143980"/>
          </a:solidFill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DBF02401-0816-48EF-93C0-1861B5A0ACA2}"/>
                </a:ext>
              </a:extLst>
            </p:cNvPr>
            <p:cNvSpPr txBox="1">
              <a:spLocks/>
            </p:cNvSpPr>
            <p:nvPr/>
          </p:nvSpPr>
          <p:spPr>
            <a:xfrm>
              <a:off x="6329178" y="5189342"/>
              <a:ext cx="5476120" cy="1493560"/>
            </a:xfrm>
            <a:prstGeom prst="rect">
              <a:avLst/>
            </a:prstGeom>
            <a:solidFill>
              <a:srgbClr val="14398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2800" b="1" dirty="0">
                  <a:solidFill>
                    <a:schemeClr val="bg1">
                      <a:lumMod val="85000"/>
                    </a:schemeClr>
                  </a:solidFill>
                </a:rPr>
                <a:t>Программа стратегического </a:t>
              </a:r>
              <a:br>
                <a:rPr lang="ru-RU" sz="2800" b="1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ru-RU" sz="2800" b="1" dirty="0">
                  <a:solidFill>
                    <a:schemeClr val="bg1">
                      <a:lumMod val="85000"/>
                    </a:schemeClr>
                  </a:solidFill>
                </a:rPr>
                <a:t>академического лидерства (ПСАЛ) </a:t>
              </a:r>
              <a:br>
                <a:rPr lang="ru-RU" sz="2800" b="1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ru-RU" sz="2800" b="1" dirty="0">
                  <a:solidFill>
                    <a:schemeClr val="bg1">
                      <a:lumMod val="85000"/>
                    </a:schemeClr>
                  </a:solidFill>
                </a:rPr>
                <a:t>на период до 2030 г.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b="40879"/>
            <a:stretch/>
          </p:blipFill>
          <p:spPr>
            <a:xfrm>
              <a:off x="3938405" y="5189342"/>
              <a:ext cx="2513611" cy="1604941"/>
            </a:xfrm>
            <a:prstGeom prst="rect">
              <a:avLst/>
            </a:prstGeom>
            <a:grpFill/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/>
            <a:srcRect t="65276" r="5587"/>
            <a:stretch/>
          </p:blipFill>
          <p:spPr>
            <a:xfrm>
              <a:off x="770243" y="5189342"/>
              <a:ext cx="2922656" cy="116093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468989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80075" y="1162507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52016" y="149470"/>
            <a:ext cx="5608110" cy="8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b="1" dirty="0">
                <a:solidFill>
                  <a:srgbClr val="1F4A91"/>
                </a:solidFill>
                <a:sym typeface="Trebuchet MS"/>
              </a:rPr>
              <a:t>Принципиальный дизайн программы</a:t>
            </a:r>
            <a:endParaRPr lang="ru-RU" altLang="ru-RU" b="1" dirty="0">
              <a:solidFill>
                <a:srgbClr val="1F4A91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74CADE-962A-46B2-B115-DE4FF88E2EBC}"/>
              </a:ext>
            </a:extLst>
          </p:cNvPr>
          <p:cNvSpPr/>
          <p:nvPr/>
        </p:nvSpPr>
        <p:spPr>
          <a:xfrm>
            <a:off x="2024466" y="3294886"/>
            <a:ext cx="1997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Куратор –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Т.Голикова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B2F055D-B300-42BA-94EA-927E12B41934}"/>
              </a:ext>
            </a:extLst>
          </p:cNvPr>
          <p:cNvSpPr/>
          <p:nvPr/>
        </p:nvSpPr>
        <p:spPr>
          <a:xfrm>
            <a:off x="5183302" y="3294885"/>
            <a:ext cx="2213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Куратор –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С.Кириенко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D9F888B1-5C60-4B31-ABF0-A50F23E624FC}"/>
              </a:ext>
            </a:extLst>
          </p:cNvPr>
          <p:cNvSpPr/>
          <p:nvPr/>
        </p:nvSpPr>
        <p:spPr>
          <a:xfrm>
            <a:off x="2139275" y="1550516"/>
            <a:ext cx="2417296" cy="837192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144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Присутствие</a:t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в глобальных рейтингах </a:t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THE, AS, ARWU</a:t>
            </a:r>
            <a:endParaRPr kumimoji="0" lang="ru-RU" sz="1200" b="0" i="0" u="none" strike="noStrike" kern="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9130B19B-F682-45FB-AEED-9CAC26A4A528}"/>
              </a:ext>
            </a:extLst>
          </p:cNvPr>
          <p:cNvSpPr/>
          <p:nvPr/>
        </p:nvSpPr>
        <p:spPr>
          <a:xfrm>
            <a:off x="4663556" y="1550516"/>
            <a:ext cx="2417296" cy="837192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144000" tIns="36000" rIns="36000" bIns="3600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Соответствие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 3 критериям:</a:t>
            </a:r>
          </a:p>
          <a:p>
            <a:pPr marL="2667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4000 студентов*</a:t>
            </a:r>
          </a:p>
          <a:p>
            <a:pPr marL="2667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₽ 1 млрд. дохода</a:t>
            </a:r>
          </a:p>
          <a:p>
            <a:pPr marL="2667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5 % доход от НИОКР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C76EBDC1-B70F-4DE0-A738-5D7AD68ACDF7}"/>
              </a:ext>
            </a:extLst>
          </p:cNvPr>
          <p:cNvSpPr/>
          <p:nvPr/>
        </p:nvSpPr>
        <p:spPr>
          <a:xfrm>
            <a:off x="7187836" y="1550516"/>
            <a:ext cx="3017401" cy="837192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144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Соответствие 2 критериям из 3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/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+ обязательства по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софинансированию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 и(или) реорганизации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48668CD9-F069-4D3B-819B-BDC0BEE4A0FC}"/>
              </a:ext>
            </a:extLst>
          </p:cNvPr>
          <p:cNvSpPr/>
          <p:nvPr/>
        </p:nvSpPr>
        <p:spPr>
          <a:xfrm>
            <a:off x="10296721" y="1550516"/>
            <a:ext cx="1832691" cy="837192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144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Творческие вузы </a:t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+ обязательства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по софинансированию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Georgia"/>
              <a:cs typeface="Georgia"/>
              <a:sym typeface="Arial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AFBFD67-54D4-4C95-B9BB-95C90C81E63C}"/>
              </a:ext>
            </a:extLst>
          </p:cNvPr>
          <p:cNvSpPr/>
          <p:nvPr/>
        </p:nvSpPr>
        <p:spPr>
          <a:xfrm>
            <a:off x="2139274" y="2700013"/>
            <a:ext cx="4941577" cy="576000"/>
          </a:xfrm>
          <a:prstGeom prst="rect">
            <a:avLst/>
          </a:prstGeom>
          <a:solidFill>
            <a:srgbClr val="1247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Участники Программы</a:t>
            </a:r>
            <a:endParaRPr kumimoji="0" lang="ru-RU" sz="1400" b="0" i="0" u="none" strike="noStrike" kern="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4A0DE36E-41A9-4F6D-A010-F12C44EC766B}"/>
              </a:ext>
            </a:extLst>
          </p:cNvPr>
          <p:cNvSpPr/>
          <p:nvPr/>
        </p:nvSpPr>
        <p:spPr>
          <a:xfrm>
            <a:off x="9088075" y="2711692"/>
            <a:ext cx="3041338" cy="576000"/>
          </a:xfrm>
          <a:prstGeom prst="rect">
            <a:avLst/>
          </a:prstGeom>
          <a:solidFill>
            <a:srgbClr val="F07F09">
              <a:lumMod val="20000"/>
              <a:lumOff val="80000"/>
            </a:srgbClr>
          </a:solidFill>
          <a:ln w="12700" cap="flat" cmpd="sng" algn="ctr">
            <a:solidFill>
              <a:srgbClr val="F07F09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Кандидаты на участие 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в программе 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FF0868EF-A570-4896-8BDD-F805580E521D}"/>
              </a:ext>
            </a:extLst>
          </p:cNvPr>
          <p:cNvSpPr/>
          <p:nvPr/>
        </p:nvSpPr>
        <p:spPr>
          <a:xfrm>
            <a:off x="7187837" y="2700013"/>
            <a:ext cx="1793252" cy="576000"/>
          </a:xfrm>
          <a:prstGeom prst="rect">
            <a:avLst/>
          </a:prstGeom>
          <a:solidFill>
            <a:srgbClr val="FF3A1D">
              <a:lumMod val="20000"/>
              <a:lumOff val="80000"/>
            </a:srgbClr>
          </a:solidFill>
          <a:ln w="12700" cap="flat" cmpd="sng" algn="ctr">
            <a:solidFill>
              <a:srgbClr val="FF3A1D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Не прошедшие 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отбор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Georgia"/>
              <a:cs typeface="Georgia"/>
              <a:sym typeface="Arial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02B757D1-5939-4B82-871A-7F37B3403AD0}"/>
              </a:ext>
            </a:extLst>
          </p:cNvPr>
          <p:cNvSpPr/>
          <p:nvPr/>
        </p:nvSpPr>
        <p:spPr>
          <a:xfrm>
            <a:off x="2139274" y="3633876"/>
            <a:ext cx="1613581" cy="1456638"/>
          </a:xfrm>
          <a:prstGeom prst="rect">
            <a:avLst/>
          </a:prstGeom>
          <a:solidFill>
            <a:srgbClr val="12478A">
              <a:lumMod val="20000"/>
              <a:lumOff val="80000"/>
            </a:srgbClr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850" tIns="29925" rIns="59850" bIns="299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Совет </a:t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по развитию НИУ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sym typeface="Proxima Nova"/>
              </a:rPr>
              <a:t>привлечение талантов из-за рубежа,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sym typeface="Proxima Nova"/>
              </a:rPr>
              <a:t>встроенность </a:t>
            </a:r>
            <a:b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sym typeface="Proxima Nova"/>
              </a:rPr>
            </a:b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sym typeface="Proxima Nova"/>
              </a:rPr>
              <a:t>в глобальные </a:t>
            </a:r>
            <a:b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sym typeface="Proxima Nova"/>
              </a:rPr>
            </a:b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sym typeface="Proxima Nova"/>
              </a:rPr>
              <a:t>исслед. сети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A8A9A6BC-382A-4EBA-BFE8-F3198B215768}"/>
              </a:ext>
            </a:extLst>
          </p:cNvPr>
          <p:cNvSpPr/>
          <p:nvPr/>
        </p:nvSpPr>
        <p:spPr>
          <a:xfrm>
            <a:off x="2139274" y="5460717"/>
            <a:ext cx="1613581" cy="1018985"/>
          </a:xfrm>
          <a:prstGeom prst="rect">
            <a:avLst/>
          </a:prstGeom>
          <a:solidFill>
            <a:srgbClr val="12478A">
              <a:lumMod val="20000"/>
              <a:lumOff val="80000"/>
            </a:srgbClr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850" tIns="29925" rIns="59850" bIns="299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Участники программы  НИУ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Базовый грант </a:t>
            </a:r>
            <a:b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</a:b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+ грант на развитие 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6C33AE5A-AFC2-47B3-9FE2-12478C775C4F}"/>
              </a:ext>
            </a:extLst>
          </p:cNvPr>
          <p:cNvSpPr/>
          <p:nvPr/>
        </p:nvSpPr>
        <p:spPr>
          <a:xfrm>
            <a:off x="5467270" y="3633876"/>
            <a:ext cx="1613581" cy="1456638"/>
          </a:xfrm>
          <a:prstGeom prst="rect">
            <a:avLst/>
          </a:prstGeom>
          <a:solidFill>
            <a:srgbClr val="00A6EA">
              <a:lumMod val="20000"/>
              <a:lumOff val="80000"/>
            </a:srgbClr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850" tIns="29925" rIns="59850" bIns="299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Совет </a:t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по развитию НОУ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sym typeface="Proxima Nova"/>
              </a:rPr>
              <a:t>пространственное развитие,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sym typeface="Proxima Nova"/>
              </a:rPr>
              <a:t>отраслевые приоритеты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Georgia"/>
              <a:cs typeface="Georgia"/>
              <a:sym typeface="Arial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F56A7324-DCF5-40C6-ADBC-60C6EA50B341}"/>
              </a:ext>
            </a:extLst>
          </p:cNvPr>
          <p:cNvSpPr/>
          <p:nvPr/>
        </p:nvSpPr>
        <p:spPr>
          <a:xfrm>
            <a:off x="5465966" y="5460717"/>
            <a:ext cx="1614885" cy="1018985"/>
          </a:xfrm>
          <a:prstGeom prst="rect">
            <a:avLst/>
          </a:prstGeom>
          <a:solidFill>
            <a:srgbClr val="00A6EA">
              <a:lumMod val="20000"/>
              <a:lumOff val="80000"/>
            </a:srgbClr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850" tIns="29925" rIns="59850" bIns="299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Участники программы НОУ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Georgia"/>
              <a:cs typeface="Georgia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Базовый грант </a:t>
            </a:r>
            <a:b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</a:b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  <a:sym typeface="Arial"/>
              </a:rPr>
              <a:t>+ грант на развитие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D4EC8F11-C140-492B-9EFA-5F839A0E5C82}"/>
              </a:ext>
            </a:extLst>
          </p:cNvPr>
          <p:cNvSpPr/>
          <p:nvPr/>
        </p:nvSpPr>
        <p:spPr>
          <a:xfrm>
            <a:off x="3886080" y="5472966"/>
            <a:ext cx="1472401" cy="10046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Не отобранные </a:t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в программы </a:t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НИУ или НОУ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Georgia"/>
              <a:cs typeface="Georgi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Georgia"/>
                <a:cs typeface="Georgia"/>
              </a:rPr>
              <a:t>Базовый грант</a:t>
            </a:r>
          </a:p>
        </p:txBody>
      </p:sp>
      <p:sp>
        <p:nvSpPr>
          <p:cNvPr id="135" name="Google Shape;128;g80203d7cef_9_137">
            <a:extLst>
              <a:ext uri="{FF2B5EF4-FFF2-40B4-BE49-F238E27FC236}">
                <a16:creationId xmlns:a16="http://schemas.microsoft.com/office/drawing/2014/main" id="{C25A26BD-B16A-4883-AD5A-E318A66C3066}"/>
              </a:ext>
            </a:extLst>
          </p:cNvPr>
          <p:cNvSpPr txBox="1"/>
          <p:nvPr/>
        </p:nvSpPr>
        <p:spPr>
          <a:xfrm>
            <a:off x="858625" y="3863502"/>
            <a:ext cx="1095560" cy="70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r">
              <a:lnSpc>
                <a:spcPct val="80000"/>
              </a:lnSpc>
            </a:pPr>
            <a:endParaRPr lang="ru-RU" sz="1000" i="1" dirty="0">
              <a:solidFill>
                <a:srgbClr val="12478A"/>
              </a:solidFill>
              <a:latin typeface="Tahom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28;g80203d7cef_9_137">
            <a:extLst>
              <a:ext uri="{FF2B5EF4-FFF2-40B4-BE49-F238E27FC236}">
                <a16:creationId xmlns:a16="http://schemas.microsoft.com/office/drawing/2014/main" id="{360FBA7F-F917-48DF-9D15-51C37131221E}"/>
              </a:ext>
            </a:extLst>
          </p:cNvPr>
          <p:cNvSpPr txBox="1"/>
          <p:nvPr/>
        </p:nvSpPr>
        <p:spPr>
          <a:xfrm>
            <a:off x="4016004" y="3551591"/>
            <a:ext cx="1133268" cy="168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1200" b="1" dirty="0">
                <a:solidFill>
                  <a:prstClr val="black"/>
                </a:solidFill>
                <a:latin typeface="Tahoma"/>
                <a:ea typeface="Proxima Nova"/>
                <a:cs typeface="Proxima Nova"/>
                <a:sym typeface="Proxima Nova"/>
              </a:rPr>
              <a:t>СНТР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1200" b="1" dirty="0">
                <a:solidFill>
                  <a:prstClr val="black"/>
                </a:solidFill>
                <a:latin typeface="Tahoma"/>
                <a:ea typeface="Proxima Nova"/>
                <a:cs typeface="Proxima Nova"/>
                <a:sym typeface="Proxima Nova"/>
              </a:rPr>
              <a:t>интеграция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ahoma"/>
                <a:ea typeface="Proxima Nova"/>
                <a:cs typeface="Proxima Nova"/>
                <a:sym typeface="Proxima Nova"/>
              </a:rPr>
              <a:t>исследования </a:t>
            </a:r>
            <a:br>
              <a:rPr lang="ru-RU" sz="1200" dirty="0">
                <a:solidFill>
                  <a:prstClr val="black"/>
                </a:solidFill>
                <a:latin typeface="Tahoma"/>
                <a:ea typeface="Proxima Nova"/>
                <a:cs typeface="Proxima Nova"/>
                <a:sym typeface="Proxima Nova"/>
              </a:rPr>
            </a:br>
            <a:r>
              <a:rPr lang="ru-RU" sz="1200" dirty="0">
                <a:solidFill>
                  <a:prstClr val="black"/>
                </a:solidFill>
                <a:latin typeface="Tahoma"/>
                <a:ea typeface="Proxima Nova"/>
                <a:cs typeface="Proxima Nova"/>
                <a:sym typeface="Proxima Nova"/>
              </a:rPr>
              <a:t>и разработки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ahoma"/>
                <a:ea typeface="Proxima Nova"/>
                <a:cs typeface="Proxima Nova"/>
                <a:sym typeface="Proxima Nova"/>
              </a:rPr>
              <a:t>привлечение талантов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ahoma"/>
                <a:ea typeface="Proxima Nova"/>
                <a:cs typeface="Proxima Nova"/>
                <a:sym typeface="Proxima Nova"/>
              </a:rPr>
              <a:t>кадровый потенциал</a:t>
            </a:r>
          </a:p>
        </p:txBody>
      </p:sp>
      <p:sp>
        <p:nvSpPr>
          <p:cNvPr id="137" name="Нашивка 1">
            <a:extLst>
              <a:ext uri="{FF2B5EF4-FFF2-40B4-BE49-F238E27FC236}">
                <a16:creationId xmlns:a16="http://schemas.microsoft.com/office/drawing/2014/main" id="{A3799830-F203-4C11-982B-5124E3F97FE0}"/>
              </a:ext>
            </a:extLst>
          </p:cNvPr>
          <p:cNvSpPr/>
          <p:nvPr/>
        </p:nvSpPr>
        <p:spPr>
          <a:xfrm>
            <a:off x="5099352" y="3558702"/>
            <a:ext cx="222582" cy="1521826"/>
          </a:xfrm>
          <a:prstGeom prst="chevron">
            <a:avLst/>
          </a:prstGeom>
          <a:solidFill>
            <a:srgbClr val="00A6E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8" name="Нашивка 91">
            <a:extLst>
              <a:ext uri="{FF2B5EF4-FFF2-40B4-BE49-F238E27FC236}">
                <a16:creationId xmlns:a16="http://schemas.microsoft.com/office/drawing/2014/main" id="{7D3EAEBE-ECEC-41E0-97E7-F94C09D9A2A7}"/>
              </a:ext>
            </a:extLst>
          </p:cNvPr>
          <p:cNvSpPr/>
          <p:nvPr/>
        </p:nvSpPr>
        <p:spPr>
          <a:xfrm rot="10800000">
            <a:off x="3790699" y="3551591"/>
            <a:ext cx="222582" cy="1548873"/>
          </a:xfrm>
          <a:prstGeom prst="chevron">
            <a:avLst/>
          </a:prstGeom>
          <a:solidFill>
            <a:srgbClr val="12478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DC17FDBE-F422-4F65-A7A5-B07612AB8495}"/>
              </a:ext>
            </a:extLst>
          </p:cNvPr>
          <p:cNvCxnSpPr>
            <a:cxnSpLocks/>
            <a:stCxn id="124" idx="2"/>
            <a:endCxn id="127" idx="0"/>
          </p:cNvCxnSpPr>
          <p:nvPr/>
        </p:nvCxnSpPr>
        <p:spPr>
          <a:xfrm flipH="1">
            <a:off x="4610063" y="2387708"/>
            <a:ext cx="1262141" cy="312305"/>
          </a:xfrm>
          <a:prstGeom prst="line">
            <a:avLst/>
          </a:prstGeom>
          <a:noFill/>
          <a:ln w="6350" cap="flat" cmpd="sng" algn="ctr">
            <a:solidFill>
              <a:srgbClr val="12478A"/>
            </a:solidFill>
            <a:prstDash val="dash"/>
            <a:miter lim="800000"/>
          </a:ln>
          <a:effectLst/>
        </p:spPr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DAD326F9-2F41-4FC4-B816-F6505737CBBD}"/>
              </a:ext>
            </a:extLst>
          </p:cNvPr>
          <p:cNvCxnSpPr>
            <a:cxnSpLocks/>
            <a:stCxn id="123" idx="2"/>
            <a:endCxn id="127" idx="0"/>
          </p:cNvCxnSpPr>
          <p:nvPr/>
        </p:nvCxnSpPr>
        <p:spPr>
          <a:xfrm>
            <a:off x="3347923" y="2387708"/>
            <a:ext cx="1262140" cy="312305"/>
          </a:xfrm>
          <a:prstGeom prst="line">
            <a:avLst/>
          </a:prstGeom>
          <a:noFill/>
          <a:ln w="6350" cap="flat" cmpd="sng" algn="ctr">
            <a:solidFill>
              <a:srgbClr val="12478A"/>
            </a:solidFill>
            <a:prstDash val="dash"/>
            <a:miter lim="800000"/>
          </a:ln>
          <a:effectLst/>
        </p:spPr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DC0011C0-C0FC-4535-955F-6EC639DAC39A}"/>
              </a:ext>
            </a:extLst>
          </p:cNvPr>
          <p:cNvCxnSpPr>
            <a:cxnSpLocks/>
            <a:stCxn id="125" idx="2"/>
            <a:endCxn id="128" idx="0"/>
          </p:cNvCxnSpPr>
          <p:nvPr/>
        </p:nvCxnSpPr>
        <p:spPr>
          <a:xfrm>
            <a:off x="8696537" y="2387708"/>
            <a:ext cx="1912207" cy="323984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miter lim="800000"/>
          </a:ln>
          <a:effectLst/>
        </p:spPr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4E5A5AE0-8EFC-40CA-8F79-86BA4E45AC8F}"/>
              </a:ext>
            </a:extLst>
          </p:cNvPr>
          <p:cNvCxnSpPr>
            <a:cxnSpLocks/>
            <a:stCxn id="125" idx="2"/>
            <a:endCxn id="129" idx="0"/>
          </p:cNvCxnSpPr>
          <p:nvPr/>
        </p:nvCxnSpPr>
        <p:spPr>
          <a:xfrm flipH="1">
            <a:off x="8084463" y="2387708"/>
            <a:ext cx="612074" cy="312305"/>
          </a:xfrm>
          <a:prstGeom prst="line">
            <a:avLst/>
          </a:prstGeom>
          <a:noFill/>
          <a:ln w="6350" cap="flat" cmpd="sng" algn="ctr">
            <a:solidFill>
              <a:srgbClr val="FF3A1D"/>
            </a:solidFill>
            <a:prstDash val="dash"/>
            <a:miter lim="800000"/>
          </a:ln>
          <a:effectLst/>
        </p:spPr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F3CCDB93-E317-4789-AF8E-C23B3A65E56C}"/>
              </a:ext>
            </a:extLst>
          </p:cNvPr>
          <p:cNvCxnSpPr>
            <a:cxnSpLocks/>
            <a:stCxn id="126" idx="2"/>
            <a:endCxn id="129" idx="0"/>
          </p:cNvCxnSpPr>
          <p:nvPr/>
        </p:nvCxnSpPr>
        <p:spPr>
          <a:xfrm flipH="1">
            <a:off x="8084463" y="2387708"/>
            <a:ext cx="3128604" cy="312305"/>
          </a:xfrm>
          <a:prstGeom prst="line">
            <a:avLst/>
          </a:prstGeom>
          <a:noFill/>
          <a:ln w="6350" cap="flat" cmpd="sng" algn="ctr">
            <a:solidFill>
              <a:srgbClr val="FF3A1D"/>
            </a:solidFill>
            <a:prstDash val="sysDot"/>
            <a:miter lim="800000"/>
          </a:ln>
          <a:effectLst/>
        </p:spPr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DD6B15D9-8862-42D1-9CD5-EECD61084A3D}"/>
              </a:ext>
            </a:extLst>
          </p:cNvPr>
          <p:cNvCxnSpPr>
            <a:cxnSpLocks/>
            <a:stCxn id="126" idx="2"/>
            <a:endCxn id="128" idx="0"/>
          </p:cNvCxnSpPr>
          <p:nvPr/>
        </p:nvCxnSpPr>
        <p:spPr>
          <a:xfrm flipH="1">
            <a:off x="10608744" y="2387708"/>
            <a:ext cx="604323" cy="323984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miter lim="800000"/>
          </a:ln>
          <a:effectLst/>
        </p:spPr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F2043251-A03B-4DFE-A086-A82466A3E935}"/>
              </a:ext>
            </a:extLst>
          </p:cNvPr>
          <p:cNvCxnSpPr>
            <a:cxnSpLocks/>
            <a:stCxn id="124" idx="2"/>
            <a:endCxn id="129" idx="0"/>
          </p:cNvCxnSpPr>
          <p:nvPr/>
        </p:nvCxnSpPr>
        <p:spPr>
          <a:xfrm>
            <a:off x="5872204" y="2387708"/>
            <a:ext cx="2212259" cy="312305"/>
          </a:xfrm>
          <a:prstGeom prst="line">
            <a:avLst/>
          </a:prstGeom>
          <a:noFill/>
          <a:ln w="6350" cap="flat" cmpd="sng" algn="ctr">
            <a:solidFill>
              <a:srgbClr val="FF3A1D"/>
            </a:solidFill>
            <a:prstDash val="dash"/>
            <a:miter lim="800000"/>
          </a:ln>
          <a:effectLst/>
        </p:spPr>
      </p:cxn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09D7ED87-C1B3-493C-A1ED-232E1C8ACA1A}"/>
              </a:ext>
            </a:extLst>
          </p:cNvPr>
          <p:cNvCxnSpPr>
            <a:cxnSpLocks/>
            <a:stCxn id="123" idx="2"/>
            <a:endCxn id="129" idx="0"/>
          </p:cNvCxnSpPr>
          <p:nvPr/>
        </p:nvCxnSpPr>
        <p:spPr>
          <a:xfrm>
            <a:off x="3347923" y="2387708"/>
            <a:ext cx="4736540" cy="312305"/>
          </a:xfrm>
          <a:prstGeom prst="line">
            <a:avLst/>
          </a:prstGeom>
          <a:noFill/>
          <a:ln w="6350" cap="flat" cmpd="sng" algn="ctr">
            <a:solidFill>
              <a:srgbClr val="FF3A1D"/>
            </a:solidFill>
            <a:prstDash val="dash"/>
            <a:miter lim="800000"/>
          </a:ln>
          <a:effectLst/>
        </p:spPr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3E584CA8-2D26-483F-9013-969D2BFFB122}"/>
              </a:ext>
            </a:extLst>
          </p:cNvPr>
          <p:cNvCxnSpPr>
            <a:cxnSpLocks/>
            <a:stCxn id="132" idx="0"/>
            <a:endCxn id="127" idx="2"/>
          </p:cNvCxnSpPr>
          <p:nvPr/>
        </p:nvCxnSpPr>
        <p:spPr>
          <a:xfrm flipH="1" flipV="1">
            <a:off x="4610063" y="3276013"/>
            <a:ext cx="1663998" cy="357863"/>
          </a:xfrm>
          <a:prstGeom prst="line">
            <a:avLst/>
          </a:prstGeom>
          <a:noFill/>
          <a:ln w="6350" cap="flat" cmpd="sng" algn="ctr">
            <a:solidFill>
              <a:srgbClr val="42955F"/>
            </a:solidFill>
            <a:prstDash val="dash"/>
            <a:miter lim="800000"/>
          </a:ln>
          <a:effectLst/>
        </p:spPr>
      </p:cxn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6621623E-24F7-479E-937C-6727C5695840}"/>
              </a:ext>
            </a:extLst>
          </p:cNvPr>
          <p:cNvCxnSpPr>
            <a:cxnSpLocks/>
            <a:stCxn id="127" idx="2"/>
            <a:endCxn id="130" idx="0"/>
          </p:cNvCxnSpPr>
          <p:nvPr/>
        </p:nvCxnSpPr>
        <p:spPr>
          <a:xfrm flipH="1">
            <a:off x="2946065" y="3276013"/>
            <a:ext cx="1663998" cy="357863"/>
          </a:xfrm>
          <a:prstGeom prst="line">
            <a:avLst/>
          </a:prstGeom>
          <a:noFill/>
          <a:ln w="6350" cap="flat" cmpd="sng" algn="ctr">
            <a:solidFill>
              <a:srgbClr val="00A6EA"/>
            </a:solidFill>
            <a:prstDash val="dash"/>
            <a:miter lim="800000"/>
          </a:ln>
          <a:effectLst/>
        </p:spPr>
      </p:cxn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C85B06A8-8FAE-4AA8-899B-382A2F968F32}"/>
              </a:ext>
            </a:extLst>
          </p:cNvPr>
          <p:cNvCxnSpPr>
            <a:cxnSpLocks/>
            <a:stCxn id="130" idx="2"/>
            <a:endCxn id="131" idx="0"/>
          </p:cNvCxnSpPr>
          <p:nvPr/>
        </p:nvCxnSpPr>
        <p:spPr>
          <a:xfrm>
            <a:off x="2946065" y="5090514"/>
            <a:ext cx="0" cy="370203"/>
          </a:xfrm>
          <a:prstGeom prst="line">
            <a:avLst/>
          </a:prstGeom>
          <a:noFill/>
          <a:ln w="6350" cap="flat" cmpd="sng" algn="ctr">
            <a:solidFill>
              <a:srgbClr val="00A6EA"/>
            </a:solidFill>
            <a:prstDash val="dash"/>
            <a:miter lim="800000"/>
          </a:ln>
          <a:effectLst/>
        </p:spPr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D4710E9D-BEEA-4B4A-8B8A-006AE7F116D1}"/>
              </a:ext>
            </a:extLst>
          </p:cNvPr>
          <p:cNvCxnSpPr>
            <a:cxnSpLocks/>
            <a:stCxn id="132" idx="2"/>
            <a:endCxn id="134" idx="0"/>
          </p:cNvCxnSpPr>
          <p:nvPr/>
        </p:nvCxnSpPr>
        <p:spPr>
          <a:xfrm flipH="1">
            <a:off x="4622281" y="5090514"/>
            <a:ext cx="1651780" cy="382452"/>
          </a:xfrm>
          <a:prstGeom prst="line">
            <a:avLst/>
          </a:prstGeom>
          <a:noFill/>
          <a:ln w="6350" cap="flat" cmpd="sng" algn="ctr">
            <a:solidFill>
              <a:srgbClr val="12478A"/>
            </a:solidFill>
            <a:prstDash val="dash"/>
            <a:miter lim="800000"/>
          </a:ln>
          <a:effectLst/>
        </p:spPr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62666FBB-50A6-4006-AB94-003130108F01}"/>
              </a:ext>
            </a:extLst>
          </p:cNvPr>
          <p:cNvCxnSpPr>
            <a:cxnSpLocks/>
            <a:stCxn id="132" idx="2"/>
            <a:endCxn id="133" idx="0"/>
          </p:cNvCxnSpPr>
          <p:nvPr/>
        </p:nvCxnSpPr>
        <p:spPr>
          <a:xfrm flipH="1">
            <a:off x="6273409" y="5090514"/>
            <a:ext cx="652" cy="370203"/>
          </a:xfrm>
          <a:prstGeom prst="line">
            <a:avLst/>
          </a:prstGeom>
          <a:noFill/>
          <a:ln w="6350" cap="flat" cmpd="sng" algn="ctr">
            <a:solidFill>
              <a:srgbClr val="42955F"/>
            </a:solidFill>
            <a:prstDash val="dash"/>
            <a:miter lim="800000"/>
          </a:ln>
          <a:effectLst/>
        </p:spPr>
      </p:cxnSp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id="{84A6E308-9B68-424E-BD6F-00F6BD70D812}"/>
              </a:ext>
            </a:extLst>
          </p:cNvPr>
          <p:cNvCxnSpPr>
            <a:cxnSpLocks/>
            <a:stCxn id="134" idx="0"/>
            <a:endCxn id="130" idx="2"/>
          </p:cNvCxnSpPr>
          <p:nvPr/>
        </p:nvCxnSpPr>
        <p:spPr>
          <a:xfrm flipH="1" flipV="1">
            <a:off x="2946065" y="5090514"/>
            <a:ext cx="1676216" cy="382452"/>
          </a:xfrm>
          <a:prstGeom prst="line">
            <a:avLst/>
          </a:prstGeom>
          <a:noFill/>
          <a:ln w="6350" cap="flat" cmpd="sng" algn="ctr">
            <a:solidFill>
              <a:srgbClr val="12478A"/>
            </a:solidFill>
            <a:prstDash val="dash"/>
            <a:miter lim="800000"/>
          </a:ln>
          <a:effectLst/>
        </p:spPr>
      </p:cxnSp>
      <p:sp>
        <p:nvSpPr>
          <p:cNvPr id="153" name="Полилиния: фигура 201">
            <a:extLst>
              <a:ext uri="{FF2B5EF4-FFF2-40B4-BE49-F238E27FC236}">
                <a16:creationId xmlns:a16="http://schemas.microsoft.com/office/drawing/2014/main" id="{1E5DFCCE-BB3B-4000-B13E-651208F1A75F}"/>
              </a:ext>
            </a:extLst>
          </p:cNvPr>
          <p:cNvSpPr/>
          <p:nvPr/>
        </p:nvSpPr>
        <p:spPr>
          <a:xfrm>
            <a:off x="10610175" y="3304702"/>
            <a:ext cx="0" cy="419100"/>
          </a:xfrm>
          <a:custGeom>
            <a:avLst/>
            <a:gdLst>
              <a:gd name="connsiteX0" fmla="*/ 0 w 0"/>
              <a:gd name="connsiteY0" fmla="*/ 0 h 419100"/>
              <a:gd name="connsiteX1" fmla="*/ 0 w 0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4" name="Выноска: линия с чертой 218">
            <a:extLst>
              <a:ext uri="{FF2B5EF4-FFF2-40B4-BE49-F238E27FC236}">
                <a16:creationId xmlns:a16="http://schemas.microsoft.com/office/drawing/2014/main" id="{C510BE25-C5E7-4D5B-ACE7-FB5172BEFBC2}"/>
              </a:ext>
            </a:extLst>
          </p:cNvPr>
          <p:cNvSpPr/>
          <p:nvPr/>
        </p:nvSpPr>
        <p:spPr>
          <a:xfrm>
            <a:off x="9102361" y="3425285"/>
            <a:ext cx="3041338" cy="734197"/>
          </a:xfrm>
          <a:prstGeom prst="accentCallout1">
            <a:avLst>
              <a:gd name="adj1" fmla="val -18811"/>
              <a:gd name="adj2" fmla="val 99522"/>
              <a:gd name="adj3" fmla="val -18030"/>
              <a:gd name="adj4" fmla="val 99503"/>
            </a:avLst>
          </a:prstGeom>
          <a:noFill/>
          <a:ln w="6350" cap="flat" cmpd="sng" algn="ctr">
            <a:solidFill>
              <a:srgbClr val="F07F0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Не получают базовый грант, участвуют в ротации с участниками программы после выполнения всех требований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по входным критериям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8BF6516E-E190-4814-866F-14E5DC9F2CB8}"/>
              </a:ext>
            </a:extLst>
          </p:cNvPr>
          <p:cNvSpPr/>
          <p:nvPr/>
        </p:nvSpPr>
        <p:spPr>
          <a:xfrm>
            <a:off x="596468" y="4469510"/>
            <a:ext cx="1354505" cy="2039005"/>
          </a:xfrm>
          <a:prstGeom prst="rect">
            <a:avLst/>
          </a:prstGeom>
          <a:solidFill>
            <a:srgbClr val="E7E6E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rIns="108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Определение размеров грантов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на развитие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6" name="Стрелка: пятиугольник 223">
            <a:extLst>
              <a:ext uri="{FF2B5EF4-FFF2-40B4-BE49-F238E27FC236}">
                <a16:creationId xmlns:a16="http://schemas.microsoft.com/office/drawing/2014/main" id="{7DE1A7A2-A3EC-4105-B2F4-4A2EEEB3BFE4}"/>
              </a:ext>
            </a:extLst>
          </p:cNvPr>
          <p:cNvSpPr/>
          <p:nvPr/>
        </p:nvSpPr>
        <p:spPr>
          <a:xfrm rot="5400000">
            <a:off x="210729" y="3339601"/>
            <a:ext cx="2129195" cy="1357716"/>
          </a:xfrm>
          <a:prstGeom prst="homePlate">
            <a:avLst>
              <a:gd name="adj" fmla="val 31117"/>
            </a:avLst>
          </a:prstGeom>
          <a:solidFill>
            <a:srgbClr val="E7E6E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vert270" rIns="108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определение участников групп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НИУ и НОУ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7" name="Стрелка: пятиугольник 224">
            <a:extLst>
              <a:ext uri="{FF2B5EF4-FFF2-40B4-BE49-F238E27FC236}">
                <a16:creationId xmlns:a16="http://schemas.microsoft.com/office/drawing/2014/main" id="{26E87F7F-DFF9-4886-AF17-8202551CC92A}"/>
              </a:ext>
            </a:extLst>
          </p:cNvPr>
          <p:cNvSpPr/>
          <p:nvPr/>
        </p:nvSpPr>
        <p:spPr>
          <a:xfrm rot="5400000">
            <a:off x="262687" y="1867205"/>
            <a:ext cx="2025277" cy="1357716"/>
          </a:xfrm>
          <a:prstGeom prst="homePlate">
            <a:avLst>
              <a:gd name="adj" fmla="val 33635"/>
            </a:avLst>
          </a:prstGeom>
          <a:solidFill>
            <a:srgbClr val="E7E6E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vert27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Отбор конкурсных заявок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и распределение базовых грантов</a:t>
            </a:r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id="{83449620-540F-435C-A1A1-FFBDE059525A}"/>
              </a:ext>
            </a:extLst>
          </p:cNvPr>
          <p:cNvSpPr/>
          <p:nvPr/>
        </p:nvSpPr>
        <p:spPr>
          <a:xfrm>
            <a:off x="1125632" y="1628996"/>
            <a:ext cx="299103" cy="286418"/>
          </a:xfrm>
          <a:prstGeom prst="ellips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id="{BF8A7365-4095-4364-A2F1-752140A66941}"/>
              </a:ext>
            </a:extLst>
          </p:cNvPr>
          <p:cNvSpPr/>
          <p:nvPr/>
        </p:nvSpPr>
        <p:spPr>
          <a:xfrm>
            <a:off x="1125632" y="3703225"/>
            <a:ext cx="299103" cy="286418"/>
          </a:xfrm>
          <a:prstGeom prst="ellips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id="{90F6DFBE-4130-4BB2-92F0-66FD3C205F2C}"/>
              </a:ext>
            </a:extLst>
          </p:cNvPr>
          <p:cNvSpPr/>
          <p:nvPr/>
        </p:nvSpPr>
        <p:spPr>
          <a:xfrm>
            <a:off x="1125632" y="5266769"/>
            <a:ext cx="299103" cy="286418"/>
          </a:xfrm>
          <a:prstGeom prst="ellips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EFA16478-A2B7-4B52-89D6-72AD383C6A22}"/>
              </a:ext>
            </a:extLst>
          </p:cNvPr>
          <p:cNvSpPr/>
          <p:nvPr/>
        </p:nvSpPr>
        <p:spPr>
          <a:xfrm>
            <a:off x="7628588" y="4302236"/>
            <a:ext cx="4511694" cy="2197534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2" name="Google Shape;137;p19">
            <a:extLst>
              <a:ext uri="{FF2B5EF4-FFF2-40B4-BE49-F238E27FC236}">
                <a16:creationId xmlns:a16="http://schemas.microsoft.com/office/drawing/2014/main" id="{84B569B1-150A-4CD7-B230-82954EDE20BF}"/>
              </a:ext>
            </a:extLst>
          </p:cNvPr>
          <p:cNvSpPr txBox="1"/>
          <p:nvPr/>
        </p:nvSpPr>
        <p:spPr>
          <a:xfrm>
            <a:off x="9774021" y="4370605"/>
            <a:ext cx="1028118" cy="5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200" b="1" dirty="0">
                <a:solidFill>
                  <a:prstClr val="black"/>
                </a:solidFill>
                <a:latin typeface="Tahoma"/>
                <a:ea typeface="Proxima Nova"/>
                <a:cs typeface="Proxima Nova"/>
                <a:sym typeface="Proxima Nova"/>
              </a:rPr>
              <a:t>Совет</a:t>
            </a:r>
            <a:endParaRPr sz="1200" b="1" dirty="0">
              <a:solidFill>
                <a:prstClr val="black"/>
              </a:solidFill>
              <a:latin typeface="Tahom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52;p19">
            <a:extLst>
              <a:ext uri="{FF2B5EF4-FFF2-40B4-BE49-F238E27FC236}">
                <a16:creationId xmlns:a16="http://schemas.microsoft.com/office/drawing/2014/main" id="{FCA68CC5-E638-42BA-93CB-14998F34B8A2}"/>
              </a:ext>
            </a:extLst>
          </p:cNvPr>
          <p:cNvSpPr txBox="1"/>
          <p:nvPr/>
        </p:nvSpPr>
        <p:spPr>
          <a:xfrm>
            <a:off x="10431927" y="6231670"/>
            <a:ext cx="1463195" cy="2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1200" dirty="0">
                <a:solidFill>
                  <a:prstClr val="black"/>
                </a:solidFill>
                <a:latin typeface="Tahoma"/>
                <a:ea typeface="Proxima Nova"/>
                <a:cs typeface="Proxima Nova"/>
                <a:sym typeface="Proxima Nova"/>
              </a:rPr>
              <a:t>показатели</a:t>
            </a:r>
            <a:endParaRPr sz="1200" dirty="0">
              <a:solidFill>
                <a:prstClr val="black"/>
              </a:solidFill>
              <a:latin typeface="Tahom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4" name="Google Shape;160;p19">
            <a:extLst>
              <a:ext uri="{FF2B5EF4-FFF2-40B4-BE49-F238E27FC236}">
                <a16:creationId xmlns:a16="http://schemas.microsoft.com/office/drawing/2014/main" id="{2B643313-70B8-4305-81EA-97C7F9C59B91}"/>
              </a:ext>
            </a:extLst>
          </p:cNvPr>
          <p:cNvSpPr txBox="1"/>
          <p:nvPr/>
        </p:nvSpPr>
        <p:spPr>
          <a:xfrm>
            <a:off x="10424813" y="4611615"/>
            <a:ext cx="1477422" cy="25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1200" b="1" dirty="0">
                <a:solidFill>
                  <a:prstClr val="black"/>
                </a:solidFill>
                <a:latin typeface="Tahoma"/>
                <a:ea typeface="Proxima Nova"/>
                <a:cs typeface="Proxima Nova"/>
                <a:sym typeface="Proxima Nova"/>
              </a:rPr>
              <a:t>КОНСОРЦИУМ</a:t>
            </a:r>
            <a:endParaRPr sz="1200" b="1" dirty="0">
              <a:solidFill>
                <a:prstClr val="black"/>
              </a:solidFill>
              <a:latin typeface="Tahom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53;p19">
            <a:extLst>
              <a:ext uri="{FF2B5EF4-FFF2-40B4-BE49-F238E27FC236}">
                <a16:creationId xmlns:a16="http://schemas.microsoft.com/office/drawing/2014/main" id="{D4D5BD85-A1E8-4730-BAD7-A84602DC7178}"/>
              </a:ext>
            </a:extLst>
          </p:cNvPr>
          <p:cNvSpPr/>
          <p:nvPr/>
        </p:nvSpPr>
        <p:spPr>
          <a:xfrm>
            <a:off x="10424813" y="5309814"/>
            <a:ext cx="1477423" cy="655951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Proxima Nova"/>
                <a:cs typeface="Proxima Nova"/>
                <a:sym typeface="Proxima Nova"/>
              </a:rPr>
              <a:t>Университет</a:t>
            </a:r>
          </a:p>
        </p:txBody>
      </p:sp>
      <p:graphicFrame>
        <p:nvGraphicFramePr>
          <p:cNvPr id="166" name="Таблица 165">
            <a:extLst>
              <a:ext uri="{FF2B5EF4-FFF2-40B4-BE49-F238E27FC236}">
                <a16:creationId xmlns:a16="http://schemas.microsoft.com/office/drawing/2014/main" id="{95D881A7-8DB3-454F-8AD2-4B546D8FE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04516"/>
              </p:ext>
            </p:extLst>
          </p:nvPr>
        </p:nvGraphicFramePr>
        <p:xfrm>
          <a:off x="7800496" y="4566017"/>
          <a:ext cx="2404742" cy="1671963"/>
        </p:xfrm>
        <a:graphic>
          <a:graphicData uri="http://schemas.openxmlformats.org/drawingml/2006/table">
            <a:tbl>
              <a:tblPr firstRow="1" firstCol="1" bandRow="1"/>
              <a:tblGrid>
                <a:gridCol w="2242182">
                  <a:extLst>
                    <a:ext uri="{9D8B030D-6E8A-4147-A177-3AD203B41FA5}">
                      <a16:colId xmlns:a16="http://schemas.microsoft.com/office/drawing/2014/main" val="176025609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35258173"/>
                    </a:ext>
                  </a:extLst>
                </a:gridCol>
              </a:tblGrid>
              <a:tr h="325673"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долгосрочная стратегия развития консорциума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688657"/>
                  </a:ext>
                </a:extLst>
              </a:tr>
              <a:tr h="325673"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сетевые программы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56563"/>
                  </a:ext>
                </a:extLst>
              </a:tr>
              <a:tr h="325673"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совместные гранты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91691"/>
                  </a:ext>
                </a:extLst>
              </a:tr>
              <a:tr h="325673"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общий управляющий орган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31207"/>
                  </a:ext>
                </a:extLst>
              </a:tr>
              <a:tr h="325673"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171450" indent="-17145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единые инфраструктурные решения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863087"/>
                  </a:ext>
                </a:extLst>
              </a:tr>
            </a:tbl>
          </a:graphicData>
        </a:graphic>
      </p:graphicFrame>
      <p:graphicFrame>
        <p:nvGraphicFramePr>
          <p:cNvPr id="167" name="Таблица 13">
            <a:extLst>
              <a:ext uri="{FF2B5EF4-FFF2-40B4-BE49-F238E27FC236}">
                <a16:creationId xmlns:a16="http://schemas.microsoft.com/office/drawing/2014/main" id="{DB916270-3538-4EF6-ACF0-992C29B91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115631"/>
              </p:ext>
            </p:extLst>
          </p:nvPr>
        </p:nvGraphicFramePr>
        <p:xfrm>
          <a:off x="10434544" y="6100820"/>
          <a:ext cx="1457960" cy="13716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5947157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891166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13899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0070724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867483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5908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0090543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 sz="3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 sz="3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 sz="3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 sz="3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 sz="3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 sz="3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15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463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617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5771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234" algn="l" defTabSz="91430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 sz="3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43941"/>
                  </a:ext>
                </a:extLst>
              </a:tr>
            </a:tbl>
          </a:graphicData>
        </a:graphic>
      </p:graphicFrame>
      <p:cxnSp>
        <p:nvCxnSpPr>
          <p:cNvPr id="168" name="Соединитель: уступ 15">
            <a:extLst>
              <a:ext uri="{FF2B5EF4-FFF2-40B4-BE49-F238E27FC236}">
                <a16:creationId xmlns:a16="http://schemas.microsoft.com/office/drawing/2014/main" id="{599D6C31-8B7F-49B8-8FE7-0EB894D7C63A}"/>
              </a:ext>
            </a:extLst>
          </p:cNvPr>
          <p:cNvCxnSpPr>
            <a:cxnSpLocks/>
            <a:endCxn id="161" idx="1"/>
          </p:cNvCxnSpPr>
          <p:nvPr/>
        </p:nvCxnSpPr>
        <p:spPr>
          <a:xfrm>
            <a:off x="5099352" y="3880119"/>
            <a:ext cx="2529236" cy="1520884"/>
          </a:xfrm>
          <a:prstGeom prst="bentConnector3">
            <a:avLst>
              <a:gd name="adj1" fmla="val 12157"/>
            </a:avLst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69" name="Овал 168">
            <a:extLst>
              <a:ext uri="{FF2B5EF4-FFF2-40B4-BE49-F238E27FC236}">
                <a16:creationId xmlns:a16="http://schemas.microsoft.com/office/drawing/2014/main" id="{F7B21F0F-7218-42A5-B8AD-90E14949B061}"/>
              </a:ext>
            </a:extLst>
          </p:cNvPr>
          <p:cNvSpPr/>
          <p:nvPr/>
        </p:nvSpPr>
        <p:spPr>
          <a:xfrm rot="743819">
            <a:off x="10389132" y="5068185"/>
            <a:ext cx="155499" cy="162386"/>
          </a:xfrm>
          <a:prstGeom prst="ellipse">
            <a:avLst/>
          </a:prstGeom>
          <a:noFill/>
          <a:ln w="19050" cap="flat" cmpd="sng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170" name="Овал 169">
            <a:extLst>
              <a:ext uri="{FF2B5EF4-FFF2-40B4-BE49-F238E27FC236}">
                <a16:creationId xmlns:a16="http://schemas.microsoft.com/office/drawing/2014/main" id="{ED46D321-BC81-4EED-A87A-EE1170018C0A}"/>
              </a:ext>
            </a:extLst>
          </p:cNvPr>
          <p:cNvSpPr/>
          <p:nvPr/>
        </p:nvSpPr>
        <p:spPr>
          <a:xfrm>
            <a:off x="11085774" y="4918142"/>
            <a:ext cx="155499" cy="162386"/>
          </a:xfrm>
          <a:prstGeom prst="ellipse">
            <a:avLst/>
          </a:prstGeom>
          <a:noFill/>
          <a:ln w="19050" cap="flat" cmpd="sng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171" name="Овал 170">
            <a:extLst>
              <a:ext uri="{FF2B5EF4-FFF2-40B4-BE49-F238E27FC236}">
                <a16:creationId xmlns:a16="http://schemas.microsoft.com/office/drawing/2014/main" id="{9248D729-7B67-43D7-B707-0E833B67DF5E}"/>
              </a:ext>
            </a:extLst>
          </p:cNvPr>
          <p:cNvSpPr/>
          <p:nvPr/>
        </p:nvSpPr>
        <p:spPr>
          <a:xfrm rot="1619871">
            <a:off x="11743659" y="5055128"/>
            <a:ext cx="155499" cy="162386"/>
          </a:xfrm>
          <a:prstGeom prst="ellipse">
            <a:avLst/>
          </a:prstGeom>
          <a:noFill/>
          <a:ln w="19050" cap="flat" cmpd="sng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</p:txBody>
      </p:sp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86F15D2A-6158-4347-ABB9-DE5622F5409B}"/>
              </a:ext>
            </a:extLst>
          </p:cNvPr>
          <p:cNvCxnSpPr>
            <a:cxnSpLocks/>
            <a:stCxn id="169" idx="6"/>
            <a:endCxn id="165" idx="0"/>
          </p:cNvCxnSpPr>
          <p:nvPr/>
        </p:nvCxnSpPr>
        <p:spPr>
          <a:xfrm>
            <a:off x="10542818" y="5166070"/>
            <a:ext cx="620707" cy="143744"/>
          </a:xfrm>
          <a:prstGeom prst="line">
            <a:avLst/>
          </a:prstGeom>
          <a:noFill/>
          <a:ln w="19050" cap="flat" cmpd="sng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id="{D142BB9C-CB33-4D82-AE6C-26685CB155F9}"/>
              </a:ext>
            </a:extLst>
          </p:cNvPr>
          <p:cNvCxnSpPr>
            <a:cxnSpLocks/>
            <a:stCxn id="165" idx="0"/>
            <a:endCxn id="170" idx="4"/>
          </p:cNvCxnSpPr>
          <p:nvPr/>
        </p:nvCxnSpPr>
        <p:spPr>
          <a:xfrm flipH="1" flipV="1">
            <a:off x="11163524" y="5080528"/>
            <a:ext cx="1" cy="229286"/>
          </a:xfrm>
          <a:prstGeom prst="line">
            <a:avLst/>
          </a:prstGeom>
          <a:noFill/>
          <a:ln w="19050" cap="flat" cmpd="sng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id="{4FC1D69D-5446-4F71-90E2-ED32833320C8}"/>
              </a:ext>
            </a:extLst>
          </p:cNvPr>
          <p:cNvCxnSpPr>
            <a:cxnSpLocks/>
            <a:stCxn id="165" idx="0"/>
            <a:endCxn id="171" idx="3"/>
          </p:cNvCxnSpPr>
          <p:nvPr/>
        </p:nvCxnSpPr>
        <p:spPr>
          <a:xfrm flipV="1">
            <a:off x="11163525" y="5162519"/>
            <a:ext cx="582835" cy="147295"/>
          </a:xfrm>
          <a:prstGeom prst="line">
            <a:avLst/>
          </a:prstGeom>
          <a:noFill/>
          <a:ln w="19050" cap="flat" cmpd="sng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E0D3736-ED95-45DA-A241-6CA96F87F5ED}"/>
              </a:ext>
            </a:extLst>
          </p:cNvPr>
          <p:cNvSpPr/>
          <p:nvPr/>
        </p:nvSpPr>
        <p:spPr>
          <a:xfrm>
            <a:off x="665798" y="6524513"/>
            <a:ext cx="2039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>
                <a:solidFill>
                  <a:prstClr val="black"/>
                </a:solidFill>
                <a:latin typeface="Tahoma"/>
              </a:rPr>
              <a:t>* очной формы 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795508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6" grpId="0"/>
      <p:bldP spid="137" grpId="0" animBg="1"/>
      <p:bldP spid="138" grpId="0" animBg="1"/>
      <p:bldP spid="153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/>
      <p:bldP spid="163" grpId="0"/>
      <p:bldP spid="164" grpId="0"/>
      <p:bldP spid="165" grpId="0" animBg="1"/>
      <p:bldP spid="169" grpId="0" animBg="1"/>
      <p:bldP spid="170" grpId="0" animBg="1"/>
      <p:bldP spid="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98328" y="1440382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68648" y="182649"/>
            <a:ext cx="5608110" cy="8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18" eaLnBrk="0" fontAlgn="base" hangingPunct="0">
              <a:spcAft>
                <a:spcPct val="0"/>
              </a:spcAft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altLang="ru-RU" b="1" dirty="0">
                <a:solidFill>
                  <a:srgbClr val="1F4A91"/>
                </a:solidFill>
              </a:rPr>
              <a:t>Сдвиг модели образовательной миграции молодежи</a:t>
            </a:r>
          </a:p>
        </p:txBody>
      </p:sp>
      <p:grpSp>
        <p:nvGrpSpPr>
          <p:cNvPr id="7" name="Группа 6"/>
          <p:cNvGrpSpPr/>
          <p:nvPr/>
        </p:nvGrpSpPr>
        <p:grpSpPr>
          <a:xfrm rot="10800000">
            <a:off x="1565026" y="2292180"/>
            <a:ext cx="1559478" cy="3447139"/>
            <a:chOff x="4668707" y="3501009"/>
            <a:chExt cx="1559478" cy="2055282"/>
          </a:xfrm>
        </p:grpSpPr>
        <p:sp>
          <p:nvSpPr>
            <p:cNvPr id="8" name="Полилиния 7"/>
            <p:cNvSpPr/>
            <p:nvPr/>
          </p:nvSpPr>
          <p:spPr>
            <a:xfrm rot="10800000">
              <a:off x="5052749" y="5105374"/>
              <a:ext cx="768085" cy="450917"/>
            </a:xfrm>
            <a:custGeom>
              <a:avLst/>
              <a:gdLst>
                <a:gd name="connsiteX0" fmla="*/ 0 w 768085"/>
                <a:gd name="connsiteY0" fmla="*/ 685094 h 685094"/>
                <a:gd name="connsiteX1" fmla="*/ 384043 w 768085"/>
                <a:gd name="connsiteY1" fmla="*/ 0 h 685094"/>
                <a:gd name="connsiteX2" fmla="*/ 384043 w 768085"/>
                <a:gd name="connsiteY2" fmla="*/ 0 h 685094"/>
                <a:gd name="connsiteX3" fmla="*/ 768085 w 768085"/>
                <a:gd name="connsiteY3" fmla="*/ 685094 h 685094"/>
                <a:gd name="connsiteX4" fmla="*/ 0 w 768085"/>
                <a:gd name="connsiteY4" fmla="*/ 685094 h 68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085" h="685094">
                  <a:moveTo>
                    <a:pt x="0" y="685094"/>
                  </a:moveTo>
                  <a:lnTo>
                    <a:pt x="384043" y="0"/>
                  </a:lnTo>
                  <a:lnTo>
                    <a:pt x="384043" y="0"/>
                  </a:lnTo>
                  <a:lnTo>
                    <a:pt x="768085" y="685094"/>
                  </a:lnTo>
                  <a:lnTo>
                    <a:pt x="0" y="685094"/>
                  </a:lnTo>
                  <a:close/>
                </a:path>
              </a:pathLst>
            </a:custGeom>
            <a:solidFill>
              <a:srgbClr val="781D1D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 rot="10800000">
              <a:off x="4668707" y="4040402"/>
              <a:ext cx="1536170" cy="1064972"/>
            </a:xfrm>
            <a:custGeom>
              <a:avLst/>
              <a:gdLst>
                <a:gd name="connsiteX0" fmla="*/ 0 w 1536170"/>
                <a:gd name="connsiteY0" fmla="*/ 685094 h 685094"/>
                <a:gd name="connsiteX1" fmla="*/ 384043 w 1536170"/>
                <a:gd name="connsiteY1" fmla="*/ 0 h 685094"/>
                <a:gd name="connsiteX2" fmla="*/ 1152127 w 1536170"/>
                <a:gd name="connsiteY2" fmla="*/ 0 h 685094"/>
                <a:gd name="connsiteX3" fmla="*/ 1536170 w 1536170"/>
                <a:gd name="connsiteY3" fmla="*/ 685094 h 685094"/>
                <a:gd name="connsiteX4" fmla="*/ 0 w 1536170"/>
                <a:gd name="connsiteY4" fmla="*/ 685094 h 68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6170" h="685094">
                  <a:moveTo>
                    <a:pt x="0" y="685094"/>
                  </a:moveTo>
                  <a:lnTo>
                    <a:pt x="384043" y="0"/>
                  </a:lnTo>
                  <a:lnTo>
                    <a:pt x="1152127" y="0"/>
                  </a:lnTo>
                  <a:lnTo>
                    <a:pt x="1536170" y="685094"/>
                  </a:lnTo>
                  <a:lnTo>
                    <a:pt x="0" y="685094"/>
                  </a:lnTo>
                  <a:close/>
                </a:path>
              </a:pathLst>
            </a:custGeom>
            <a:solidFill>
              <a:srgbClr val="C56D6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34838"/>
                <a:satOff val="-19980"/>
                <a:lumOff val="16873"/>
                <a:alphaOff val="0"/>
              </a:schemeClr>
            </a:fillRef>
            <a:effectRef idx="1">
              <a:schemeClr val="accent6">
                <a:shade val="80000"/>
                <a:hueOff val="34838"/>
                <a:satOff val="-19980"/>
                <a:lumOff val="168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440" tIns="54610" rIns="32344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4672014" y="3501009"/>
              <a:ext cx="1556171" cy="539392"/>
            </a:xfrm>
            <a:prstGeom prst="triangle">
              <a:avLst/>
            </a:prstGeom>
            <a:solidFill>
              <a:srgbClr val="CAB2B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69675"/>
                <a:satOff val="-39959"/>
                <a:lumOff val="33747"/>
                <a:alphaOff val="0"/>
              </a:schemeClr>
            </a:fillRef>
            <a:effectRef idx="1">
              <a:schemeClr val="accent6">
                <a:shade val="80000"/>
                <a:hueOff val="69675"/>
                <a:satOff val="-39959"/>
                <a:lumOff val="337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854" tIns="54610" rIns="457856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b="1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63700" y="1572634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2828A7"/>
                </a:solidFill>
              </a:rPr>
              <a:t>2020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8637" y="1572634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D0819"/>
                </a:solidFill>
              </a:rPr>
              <a:t>2025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919" y="267913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&gt;90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11918" y="510231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ru-RU" dirty="0"/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8027" y="344122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70-90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08026" y="420754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50-70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546422" y="2679131"/>
            <a:ext cx="158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Ведущие вузы</a:t>
            </a:r>
            <a:br>
              <a:rPr lang="ru-RU" dirty="0"/>
            </a:br>
            <a:r>
              <a:rPr lang="ru-RU" dirty="0"/>
              <a:t>Москвы и СПб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6422" y="3625892"/>
            <a:ext cx="2409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Вузы Костромы, Ярославля, Кирова,</a:t>
            </a:r>
            <a:br>
              <a:rPr lang="ru-RU" dirty="0"/>
            </a:br>
            <a:r>
              <a:rPr lang="ru-RU" dirty="0"/>
              <a:t>Нижнего Новгорода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3115" y="4993509"/>
            <a:ext cx="181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Система СПО, </a:t>
            </a:r>
            <a:br>
              <a:rPr lang="ru-RU" dirty="0"/>
            </a:br>
            <a:r>
              <a:rPr lang="ru-RU" dirty="0"/>
              <a:t>трудоустройство</a:t>
            </a:r>
          </a:p>
        </p:txBody>
      </p:sp>
      <p:grpSp>
        <p:nvGrpSpPr>
          <p:cNvPr id="27" name="Группа 26"/>
          <p:cNvGrpSpPr/>
          <p:nvPr/>
        </p:nvGrpSpPr>
        <p:grpSpPr>
          <a:xfrm rot="10800000">
            <a:off x="7599169" y="2210335"/>
            <a:ext cx="1559478" cy="3447139"/>
            <a:chOff x="4668707" y="3501009"/>
            <a:chExt cx="1559478" cy="2055282"/>
          </a:xfrm>
        </p:grpSpPr>
        <p:sp>
          <p:nvSpPr>
            <p:cNvPr id="28" name="Полилиния 27"/>
            <p:cNvSpPr/>
            <p:nvPr/>
          </p:nvSpPr>
          <p:spPr>
            <a:xfrm rot="10800000">
              <a:off x="5052749" y="5105374"/>
              <a:ext cx="768085" cy="450917"/>
            </a:xfrm>
            <a:custGeom>
              <a:avLst/>
              <a:gdLst>
                <a:gd name="connsiteX0" fmla="*/ 0 w 768085"/>
                <a:gd name="connsiteY0" fmla="*/ 685094 h 685094"/>
                <a:gd name="connsiteX1" fmla="*/ 384043 w 768085"/>
                <a:gd name="connsiteY1" fmla="*/ 0 h 685094"/>
                <a:gd name="connsiteX2" fmla="*/ 384043 w 768085"/>
                <a:gd name="connsiteY2" fmla="*/ 0 h 685094"/>
                <a:gd name="connsiteX3" fmla="*/ 768085 w 768085"/>
                <a:gd name="connsiteY3" fmla="*/ 685094 h 685094"/>
                <a:gd name="connsiteX4" fmla="*/ 0 w 768085"/>
                <a:gd name="connsiteY4" fmla="*/ 685094 h 68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085" h="685094">
                  <a:moveTo>
                    <a:pt x="0" y="685094"/>
                  </a:moveTo>
                  <a:lnTo>
                    <a:pt x="384043" y="0"/>
                  </a:lnTo>
                  <a:lnTo>
                    <a:pt x="384043" y="0"/>
                  </a:lnTo>
                  <a:lnTo>
                    <a:pt x="768085" y="685094"/>
                  </a:lnTo>
                  <a:lnTo>
                    <a:pt x="0" y="685094"/>
                  </a:lnTo>
                  <a:close/>
                </a:path>
              </a:pathLst>
            </a:custGeom>
            <a:solidFill>
              <a:srgbClr val="262699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 rot="10800000">
              <a:off x="4668707" y="4040402"/>
              <a:ext cx="1536170" cy="1064972"/>
            </a:xfrm>
            <a:custGeom>
              <a:avLst/>
              <a:gdLst>
                <a:gd name="connsiteX0" fmla="*/ 0 w 1536170"/>
                <a:gd name="connsiteY0" fmla="*/ 685094 h 685094"/>
                <a:gd name="connsiteX1" fmla="*/ 384043 w 1536170"/>
                <a:gd name="connsiteY1" fmla="*/ 0 h 685094"/>
                <a:gd name="connsiteX2" fmla="*/ 1152127 w 1536170"/>
                <a:gd name="connsiteY2" fmla="*/ 0 h 685094"/>
                <a:gd name="connsiteX3" fmla="*/ 1536170 w 1536170"/>
                <a:gd name="connsiteY3" fmla="*/ 685094 h 685094"/>
                <a:gd name="connsiteX4" fmla="*/ 0 w 1536170"/>
                <a:gd name="connsiteY4" fmla="*/ 685094 h 68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6170" h="685094">
                  <a:moveTo>
                    <a:pt x="0" y="685094"/>
                  </a:moveTo>
                  <a:lnTo>
                    <a:pt x="384043" y="0"/>
                  </a:lnTo>
                  <a:lnTo>
                    <a:pt x="1152127" y="0"/>
                  </a:lnTo>
                  <a:lnTo>
                    <a:pt x="1536170" y="685094"/>
                  </a:lnTo>
                  <a:lnTo>
                    <a:pt x="0" y="685094"/>
                  </a:lnTo>
                  <a:close/>
                </a:path>
              </a:pathLst>
            </a:custGeom>
            <a:solidFill>
              <a:srgbClr val="204B9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34838"/>
                <a:satOff val="-19980"/>
                <a:lumOff val="16873"/>
                <a:alphaOff val="0"/>
              </a:schemeClr>
            </a:fillRef>
            <a:effectRef idx="1">
              <a:schemeClr val="accent6">
                <a:shade val="80000"/>
                <a:hueOff val="34838"/>
                <a:satOff val="-19980"/>
                <a:lumOff val="168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440" tIns="54610" rIns="32344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4672014" y="3501009"/>
              <a:ext cx="1556171" cy="539392"/>
            </a:xfrm>
            <a:prstGeom prst="triangle">
              <a:avLst/>
            </a:prstGeom>
            <a:solidFill>
              <a:srgbClr val="AFAFCD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69675"/>
                <a:satOff val="-39959"/>
                <a:lumOff val="33747"/>
                <a:alphaOff val="0"/>
              </a:schemeClr>
            </a:fillRef>
            <a:effectRef idx="1">
              <a:schemeClr val="accent6">
                <a:shade val="80000"/>
                <a:hueOff val="69675"/>
                <a:satOff val="-39959"/>
                <a:lumOff val="337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854" tIns="54610" rIns="457856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b="1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259237" y="2858406"/>
            <a:ext cx="27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Будущие НИУ и НОУ –</a:t>
            </a:r>
            <a:br>
              <a:rPr lang="ru-RU" dirty="0"/>
            </a:br>
            <a:r>
              <a:rPr lang="ru-RU" dirty="0"/>
              <a:t>федеральные бенефициары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35458" y="4363674"/>
            <a:ext cx="170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Вузы Костромы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59237" y="5148482"/>
            <a:ext cx="181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Система СПО, </a:t>
            </a:r>
            <a:br>
              <a:rPr lang="ru-RU" dirty="0"/>
            </a:br>
            <a:r>
              <a:rPr lang="ru-RU" dirty="0"/>
              <a:t>трудоустройство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808126" y="3315711"/>
            <a:ext cx="5524580" cy="975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847379" y="4924714"/>
            <a:ext cx="5524580" cy="975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6552178" y="4207541"/>
            <a:ext cx="5524580" cy="975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2828A7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6552178" y="5102655"/>
            <a:ext cx="5524580" cy="975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2828A7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6358040" y="267913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&gt;90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358039" y="510231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ru-RU" dirty="0"/>
              <a:t>50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54148" y="344122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70-90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354147" y="420754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50-70</a:t>
            </a:r>
            <a:endParaRPr lang="ru-RU" dirty="0"/>
          </a:p>
        </p:txBody>
      </p:sp>
      <p:sp>
        <p:nvSpPr>
          <p:cNvPr id="34" name="Стрелка вниз 33"/>
          <p:cNvSpPr/>
          <p:nvPr/>
        </p:nvSpPr>
        <p:spPr bwMode="auto">
          <a:xfrm>
            <a:off x="11351304" y="4053521"/>
            <a:ext cx="452223" cy="620305"/>
          </a:xfrm>
          <a:prstGeom prst="downArrow">
            <a:avLst/>
          </a:prstGeom>
          <a:solidFill>
            <a:srgbClr val="204B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11351304" y="4962533"/>
            <a:ext cx="452223" cy="620305"/>
          </a:xfrm>
          <a:prstGeom prst="downArrow">
            <a:avLst/>
          </a:prstGeom>
          <a:solidFill>
            <a:srgbClr val="204B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0598" y="5907170"/>
            <a:ext cx="1079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62699"/>
                </a:solidFill>
              </a:rPr>
              <a:t>Негативные эффекты</a:t>
            </a:r>
            <a:r>
              <a:rPr lang="ru-RU" dirty="0"/>
              <a:t>: </a:t>
            </a:r>
            <a:r>
              <a:rPr lang="ru-RU" altLang="ru-RU" dirty="0"/>
              <a:t>к</a:t>
            </a:r>
            <a:r>
              <a:rPr lang="ru-RU" dirty="0"/>
              <a:t>онкуренция с СПО на </a:t>
            </a:r>
            <a:r>
              <a:rPr lang="ru-RU" dirty="0" err="1"/>
              <a:t>внутрирегиональном</a:t>
            </a:r>
            <a:r>
              <a:rPr lang="ru-RU" dirty="0"/>
              <a:t> рынке Костромской области, ухудшение качества человеческого капитала (выпускники, преподаватели и исследователи), технологических решений и социальной среды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9793616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6375858" y="124357"/>
            <a:ext cx="5646773" cy="109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2400" b="1" dirty="0">
                <a:solidFill>
                  <a:srgbClr val="1F4A91"/>
                </a:solidFill>
              </a:rPr>
              <a:t>Структура образовательных программ </a:t>
            </a:r>
            <a:r>
              <a:rPr lang="ru-RU" altLang="ru-RU" sz="2400" b="1" dirty="0" err="1">
                <a:solidFill>
                  <a:srgbClr val="1F4A91"/>
                </a:solidFill>
              </a:rPr>
              <a:t>бакалавриата</a:t>
            </a:r>
            <a:r>
              <a:rPr lang="ru-RU" altLang="ru-RU" sz="2400" b="1" dirty="0">
                <a:solidFill>
                  <a:srgbClr val="1F4A91"/>
                </a:solidFill>
              </a:rPr>
              <a:t> и </a:t>
            </a:r>
            <a:r>
              <a:rPr lang="ru-RU" altLang="ru-RU" sz="2400" b="1" dirty="0" err="1">
                <a:solidFill>
                  <a:srgbClr val="1F4A91"/>
                </a:solidFill>
              </a:rPr>
              <a:t>специалитета</a:t>
            </a:r>
            <a:r>
              <a:rPr lang="ru-RU" altLang="ru-RU" sz="2400" b="1" dirty="0">
                <a:solidFill>
                  <a:srgbClr val="1F4A91"/>
                </a:solidFill>
              </a:rPr>
              <a:t> </a:t>
            </a:r>
            <a:br>
              <a:rPr lang="ru-RU" altLang="ru-RU" sz="2400" b="1" dirty="0">
                <a:solidFill>
                  <a:srgbClr val="1F4A91"/>
                </a:solidFill>
              </a:rPr>
            </a:br>
            <a:r>
              <a:rPr lang="ru-RU" altLang="ru-RU" sz="2400" b="1" dirty="0">
                <a:solidFill>
                  <a:srgbClr val="1F4A91"/>
                </a:solidFill>
              </a:rPr>
              <a:t>(приём</a:t>
            </a:r>
            <a:r>
              <a:rPr lang="en-US" altLang="ru-RU" sz="2400" b="1" dirty="0">
                <a:solidFill>
                  <a:srgbClr val="1F4A91"/>
                </a:solidFill>
              </a:rPr>
              <a:t> </a:t>
            </a:r>
            <a:r>
              <a:rPr lang="ru-RU" altLang="ru-RU" sz="2400" b="1" dirty="0">
                <a:solidFill>
                  <a:srgbClr val="1F4A91"/>
                </a:solidFill>
              </a:rPr>
              <a:t>и выпуск 2020 г.)</a:t>
            </a:r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80075" y="1250222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471551" y="6550223"/>
            <a:ext cx="5780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/>
              <a:t>Указано количество выпускников </a:t>
            </a:r>
            <a:r>
              <a:rPr lang="ru-RU" sz="1400" u="sng" dirty="0" err="1"/>
              <a:t>бакалавриата</a:t>
            </a:r>
            <a:r>
              <a:rPr lang="ru-RU" sz="1400" u="sng" dirty="0"/>
              <a:t> и </a:t>
            </a:r>
            <a:r>
              <a:rPr lang="ru-RU" sz="1400" u="sng" dirty="0" err="1"/>
              <a:t>специалитета</a:t>
            </a:r>
            <a:r>
              <a:rPr lang="ru-RU" sz="1400" u="sng" dirty="0"/>
              <a:t> 2020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730" y="1113443"/>
            <a:ext cx="10245632" cy="56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090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98328" y="1440382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6498325" y="373859"/>
            <a:ext cx="5646775" cy="95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1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altLang="ru-RU" b="1" dirty="0">
                <a:solidFill>
                  <a:srgbClr val="1F4A91"/>
                </a:solidFill>
              </a:rPr>
              <a:t>Стратегические ориентиры</a:t>
            </a:r>
            <a:br>
              <a:rPr lang="ru-RU" altLang="ru-RU" b="1" dirty="0">
                <a:solidFill>
                  <a:srgbClr val="1F4A91"/>
                </a:solidFill>
              </a:rPr>
            </a:br>
            <a:r>
              <a:rPr lang="ru-RU" altLang="ru-RU" b="1" dirty="0">
                <a:solidFill>
                  <a:srgbClr val="1F4A91"/>
                </a:solidFill>
              </a:rPr>
              <a:t>развития университета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6264" y="430935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2018-2019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59835C3-766E-48DE-A4F2-630AFB696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13" y="1863801"/>
            <a:ext cx="10509469" cy="4346575"/>
          </a:xfrm>
        </p:spPr>
        <p:txBody>
          <a:bodyPr/>
          <a:lstStyle/>
          <a:p>
            <a:r>
              <a:rPr lang="ru-RU" sz="2400" u="sng" dirty="0"/>
              <a:t>Цель: </a:t>
            </a:r>
            <a:r>
              <a:rPr lang="ru-RU" sz="2400" dirty="0"/>
              <a:t>создание механизмов реализации потребности человека в эффективном личном, профессиональном и социальном развитии.</a:t>
            </a:r>
          </a:p>
          <a:p>
            <a:r>
              <a:rPr lang="ru-RU" sz="2400" u="sng" dirty="0"/>
              <a:t>Стратегические задачи включают </a:t>
            </a:r>
            <a:r>
              <a:rPr lang="ru-RU" sz="2400" dirty="0"/>
              <a:t>создание технологий и механизмов развития и формирование</a:t>
            </a:r>
            <a:r>
              <a:rPr lang="ru-RU" sz="2400" u="sng" dirty="0"/>
              <a:t>: 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компетенций саморазвития;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компетенций социального взаимодействия;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профессиональных компетенций;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предпринимательских компетенций;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компетенций быстрой адаптации и освоения новых технологий для их </a:t>
            </a:r>
            <a:r>
              <a:rPr lang="ru-RU" sz="2400" dirty="0" err="1"/>
              <a:t>проактивного</a:t>
            </a:r>
            <a:r>
              <a:rPr lang="ru-RU" sz="2400" dirty="0"/>
              <a:t> применения в решении возникающих проблем.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584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224440" y="504001"/>
            <a:ext cx="2015601" cy="6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794" y="893"/>
            <a:ext cx="576113" cy="687367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>
            <a:off x="6461088" y="1197043"/>
            <a:ext cx="5711925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20392" y="242664"/>
            <a:ext cx="5608110" cy="8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6" tIns="46788" rIns="89976" bIns="467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b="1" dirty="0">
                <a:solidFill>
                  <a:srgbClr val="1F4A91"/>
                </a:solidFill>
              </a:rPr>
              <a:t>Целевая модель КГУ 2025: </a:t>
            </a:r>
            <a:br>
              <a:rPr lang="ru-RU" altLang="ru-RU" b="1" dirty="0">
                <a:solidFill>
                  <a:srgbClr val="1F4A91"/>
                </a:solidFill>
              </a:rPr>
            </a:br>
            <a:r>
              <a:rPr lang="ru-RU" altLang="ru-RU" b="1" dirty="0">
                <a:solidFill>
                  <a:srgbClr val="1F4A91"/>
                </a:solidFill>
              </a:rPr>
              <a:t>целевой образ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2FB1B8-217B-4837-BBA5-2364A014D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06" y="2356954"/>
            <a:ext cx="11658353" cy="4517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198D9-D3FE-43FD-B092-0EA7CB3D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64" y="1485037"/>
            <a:ext cx="115961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866" indent="-342866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dirty="0"/>
              <a:t>мный (</a:t>
            </a:r>
            <a:r>
              <a:rPr lang="ru-RU" sz="2400" dirty="0">
                <a:solidFill>
                  <a:srgbClr val="C00000"/>
                </a:solidFill>
              </a:rPr>
              <a:t>SMART</a:t>
            </a:r>
            <a:r>
              <a:rPr lang="ru-RU" sz="2400" dirty="0"/>
              <a:t>) университет с развитыми цифровыми сервисами (экосистема), </a:t>
            </a:r>
            <a:br>
              <a:rPr lang="ru-RU" sz="2400" dirty="0"/>
            </a:br>
            <a:r>
              <a:rPr lang="ru-RU" sz="2400" dirty="0"/>
              <a:t>позволяющими комфортно взаимодействовать, учиться и работать в университете</a:t>
            </a:r>
          </a:p>
        </p:txBody>
      </p:sp>
    </p:spTree>
    <p:extLst>
      <p:ext uri="{BB962C8B-B14F-4D97-AF65-F5344CB8AC3E}">
        <p14:creationId xmlns:p14="http://schemas.microsoft.com/office/powerpoint/2010/main" val="1766467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Проект 5-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78A"/>
      </a:accent1>
      <a:accent2>
        <a:srgbClr val="FF3A1D"/>
      </a:accent2>
      <a:accent3>
        <a:srgbClr val="00A6EA"/>
      </a:accent3>
      <a:accent4>
        <a:srgbClr val="504E53"/>
      </a:accent4>
      <a:accent5>
        <a:srgbClr val="F07F09"/>
      </a:accent5>
      <a:accent6>
        <a:srgbClr val="42955F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Российские вузы в рейтингах 4" id="{553A3FDD-039C-429B-AF5B-969B90A9AD48}" vid="{A1BA0CE2-B693-45F9-BED9-73863194FF6F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9661</TotalTime>
  <Words>884</Words>
  <Application>Microsoft Office PowerPoint</Application>
  <PresentationFormat>Широкоэкранный</PresentationFormat>
  <Paragraphs>215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33" baseType="lpstr">
      <vt:lpstr>Arial Unicode MS</vt:lpstr>
      <vt:lpstr>Microsoft YaHei</vt:lpstr>
      <vt:lpstr>Arial</vt:lpstr>
      <vt:lpstr>Calibri</vt:lpstr>
      <vt:lpstr>Calibri Light</vt:lpstr>
      <vt:lpstr>Geometria</vt:lpstr>
      <vt:lpstr>Georgia</vt:lpstr>
      <vt:lpstr>Proxima Nova</vt:lpstr>
      <vt:lpstr>Segoe UI</vt:lpstr>
      <vt:lpstr>Tahoma</vt:lpstr>
      <vt:lpstr>Times New Roman</vt:lpstr>
      <vt:lpstr>Trebuchet MS</vt:lpstr>
      <vt:lpstr>Wingdings</vt:lpstr>
      <vt:lpstr>Тема Office</vt:lpstr>
      <vt:lpstr>2_Тема Office</vt:lpstr>
      <vt:lpstr>1_Тема Office</vt:lpstr>
      <vt:lpstr>О задачах университета  в 2019-2020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внимание!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Наумов</dc:creator>
  <cp:lastModifiedBy>Александр Наумов</cp:lastModifiedBy>
  <cp:revision>548</cp:revision>
  <cp:lastPrinted>2020-06-15T06:09:46Z</cp:lastPrinted>
  <dcterms:created xsi:type="dcterms:W3CDTF">2018-03-27T20:45:51Z</dcterms:created>
  <dcterms:modified xsi:type="dcterms:W3CDTF">2020-09-29T09:06:55Z</dcterms:modified>
</cp:coreProperties>
</file>