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70" r:id="rId11"/>
  </p:sldIdLst>
  <p:sldSz cx="12193588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1E4A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07" d="100"/>
          <a:sy n="107" d="100"/>
        </p:scale>
        <p:origin x="-58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1750 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b="0" i="0" dirty="0" smtClean="0"/>
            <a:t>Студенты, обучающиеся по программам </a:t>
          </a:r>
          <a:r>
            <a:rPr lang="ru-RU" sz="2000" b="0" i="0" dirty="0" err="1" smtClean="0"/>
            <a:t>бакалавриата</a:t>
          </a:r>
          <a:r>
            <a:rPr lang="ru-RU" sz="2000" b="0" i="0" dirty="0" smtClean="0"/>
            <a:t> и программам </a:t>
          </a:r>
          <a:r>
            <a:rPr lang="ru-RU" sz="2000" b="0" i="0" dirty="0" err="1" smtClean="0"/>
            <a:t>специалитета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E38E7A7-5C45-43B5-8DD8-B739FEF637E9}">
      <dgm:prSet phldrT="[Текст]" custT="1"/>
      <dgm:spPr/>
      <dgm:t>
        <a:bodyPr/>
        <a:lstStyle/>
        <a:p>
          <a:r>
            <a:rPr lang="ru-RU" sz="3600" dirty="0" smtClean="0"/>
            <a:t>2000 руб.</a:t>
          </a:r>
          <a:endParaRPr lang="ru-RU" sz="3600" dirty="0"/>
        </a:p>
      </dgm:t>
    </dgm:pt>
    <dgm:pt modelId="{43C9DF80-6B9A-47DF-8EEE-74393DB67169}" type="parTrans" cxnId="{767702BE-172A-43BA-B4BB-8B2BE4DDB9BC}">
      <dgm:prSet/>
      <dgm:spPr/>
      <dgm:t>
        <a:bodyPr/>
        <a:lstStyle/>
        <a:p>
          <a:endParaRPr lang="ru-RU"/>
        </a:p>
      </dgm:t>
    </dgm:pt>
    <dgm:pt modelId="{77DCC1AD-1597-48BB-A009-5C92394962B7}" type="sibTrans" cxnId="{767702BE-172A-43BA-B4BB-8B2BE4DDB9BC}">
      <dgm:prSet/>
      <dgm:spPr/>
      <dgm:t>
        <a:bodyPr/>
        <a:lstStyle/>
        <a:p>
          <a:endParaRPr lang="ru-RU"/>
        </a:p>
      </dgm:t>
    </dgm:pt>
    <dgm:pt modelId="{D95F8388-CD14-4280-A155-1FC32D32AF8D}">
      <dgm:prSet phldrT="[Текст]" custT="1"/>
      <dgm:spPr/>
      <dgm:t>
        <a:bodyPr/>
        <a:lstStyle/>
        <a:p>
          <a:r>
            <a:rPr lang="ru-RU" sz="2000" b="0" i="0" dirty="0" smtClean="0"/>
            <a:t>Студентам, обучающиеся по программам магистратуры</a:t>
          </a:r>
          <a:endParaRPr lang="ru-RU" sz="2000" b="0" dirty="0"/>
        </a:p>
      </dgm:t>
    </dgm:pt>
    <dgm:pt modelId="{11B29ADF-096A-4D7E-B967-AC9830B1E2F7}" type="parTrans" cxnId="{43C8417F-395E-4467-8A8A-7F6743802410}">
      <dgm:prSet/>
      <dgm:spPr/>
      <dgm:t>
        <a:bodyPr/>
        <a:lstStyle/>
        <a:p>
          <a:endParaRPr lang="ru-RU"/>
        </a:p>
      </dgm:t>
    </dgm:pt>
    <dgm:pt modelId="{FA100EE1-0AF8-4D00-87A9-B5D0F0C674F4}" type="sibTrans" cxnId="{43C8417F-395E-4467-8A8A-7F6743802410}">
      <dgm:prSet/>
      <dgm:spPr/>
      <dgm:t>
        <a:bodyPr/>
        <a:lstStyle/>
        <a:p>
          <a:endParaRPr lang="ru-RU"/>
        </a:p>
      </dgm:t>
    </dgm:pt>
    <dgm:pt modelId="{1120B78C-5B5B-4A79-BC6E-EC3FC92B73DC}">
      <dgm:prSet phldrT="[Текст]" custT="1"/>
      <dgm:spPr/>
      <dgm:t>
        <a:bodyPr/>
        <a:lstStyle/>
        <a:p>
          <a:r>
            <a:rPr lang="ru-RU" sz="3600" b="0" i="0" dirty="0" smtClean="0"/>
            <a:t>8100</a:t>
          </a:r>
          <a:r>
            <a:rPr lang="ru-RU" sz="3600" dirty="0" smtClean="0"/>
            <a:t> руб.</a:t>
          </a:r>
          <a:endParaRPr lang="ru-RU" sz="3600" dirty="0"/>
        </a:p>
      </dgm:t>
    </dgm:pt>
    <dgm:pt modelId="{7E23ECC2-32C5-4D28-A8BD-55984F107DAC}" type="parTrans" cxnId="{990679D7-6E9F-4845-922A-28221D71088D}">
      <dgm:prSet/>
      <dgm:spPr/>
      <dgm:t>
        <a:bodyPr/>
        <a:lstStyle/>
        <a:p>
          <a:endParaRPr lang="ru-RU"/>
        </a:p>
      </dgm:t>
    </dgm:pt>
    <dgm:pt modelId="{23F63F85-11C7-45BA-8E2B-F49E3046E6CD}" type="sibTrans" cxnId="{990679D7-6E9F-4845-922A-28221D71088D}">
      <dgm:prSet/>
      <dgm:spPr/>
      <dgm:t>
        <a:bodyPr/>
        <a:lstStyle/>
        <a:p>
          <a:endParaRPr lang="ru-RU"/>
        </a:p>
      </dgm:t>
    </dgm:pt>
    <dgm:pt modelId="{91D296FB-3248-4882-BB25-1B0376EC5CC7}">
      <dgm:prSet phldrT="[Текст]" custT="1"/>
      <dgm:spPr/>
      <dgm:t>
        <a:bodyPr/>
        <a:lstStyle/>
        <a:p>
          <a:r>
            <a:rPr lang="ru-RU" sz="2000" b="0" i="0" dirty="0" smtClean="0"/>
            <a:t>Аспиранты, обучающиеся по программам подготовки научно-педагогических кадров по техническим и естественным направлениям подготовки</a:t>
          </a:r>
          <a:endParaRPr lang="ru-RU" sz="2000" b="1" dirty="0"/>
        </a:p>
      </dgm:t>
    </dgm:pt>
    <dgm:pt modelId="{676C13AB-9EFA-4F33-A32A-2F44530EC8A1}" type="parTrans" cxnId="{D3A53D18-7B20-4A74-A34B-141DE9D725C1}">
      <dgm:prSet/>
      <dgm:spPr/>
      <dgm:t>
        <a:bodyPr/>
        <a:lstStyle/>
        <a:p>
          <a:endParaRPr lang="ru-RU"/>
        </a:p>
      </dgm:t>
    </dgm:pt>
    <dgm:pt modelId="{6A26184D-E054-41D3-AFAA-7E65BDB93DB5}" type="sibTrans" cxnId="{D3A53D18-7B20-4A74-A34B-141DE9D725C1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3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3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30748-25AA-46C7-9C67-D4ABD5883A3B}" type="pres">
      <dgm:prSet presAssocID="{22F00D07-6C58-4160-AB29-C739D2D8D405}" presName="sp" presStyleCnt="0"/>
      <dgm:spPr/>
    </dgm:pt>
    <dgm:pt modelId="{1432EC0D-93D1-45E2-A139-567022244D37}" type="pres">
      <dgm:prSet presAssocID="{EE38E7A7-5C45-43B5-8DD8-B739FEF637E9}" presName="linNode" presStyleCnt="0"/>
      <dgm:spPr/>
    </dgm:pt>
    <dgm:pt modelId="{9C0791CA-F400-4A3F-8E20-F1397F9C024B}" type="pres">
      <dgm:prSet presAssocID="{EE38E7A7-5C45-43B5-8DD8-B739FEF637E9}" presName="parentText" presStyleLbl="node1" presStyleIdx="1" presStyleCnt="3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1B6EF-FAED-4468-98F3-EE091D0F04CE}" type="pres">
      <dgm:prSet presAssocID="{EE38E7A7-5C45-43B5-8DD8-B739FEF637E9}" presName="descendantText" presStyleLbl="alignAccFollowNode1" presStyleIdx="1" presStyleCnt="3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D985D-028E-454F-89A2-9E3CB58A81D4}" type="pres">
      <dgm:prSet presAssocID="{77DCC1AD-1597-48BB-A009-5C92394962B7}" presName="sp" presStyleCnt="0"/>
      <dgm:spPr/>
    </dgm:pt>
    <dgm:pt modelId="{BF8FB0BE-9827-4CF5-BE51-63734D2979E2}" type="pres">
      <dgm:prSet presAssocID="{1120B78C-5B5B-4A79-BC6E-EC3FC92B73DC}" presName="linNode" presStyleCnt="0"/>
      <dgm:spPr/>
    </dgm:pt>
    <dgm:pt modelId="{365EBC08-4A79-4D10-A672-9F4DA054B1ED}" type="pres">
      <dgm:prSet presAssocID="{1120B78C-5B5B-4A79-BC6E-EC3FC92B73DC}" presName="parentText" presStyleLbl="node1" presStyleIdx="2" presStyleCnt="3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2838F-8911-4C85-867C-03F3B0781A25}" type="pres">
      <dgm:prSet presAssocID="{1120B78C-5B5B-4A79-BC6E-EC3FC92B73DC}" presName="descendantText" presStyleLbl="alignAccFollowNode1" presStyleIdx="2" presStyleCnt="3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DA68E0D4-EF46-45C1-9C02-30286C48EF6B}" type="presOf" srcId="{D95F8388-CD14-4280-A155-1FC32D32AF8D}" destId="{3431B6EF-FAED-4468-98F3-EE091D0F04CE}" srcOrd="0" destOrd="0" presId="urn:microsoft.com/office/officeart/2005/8/layout/vList5"/>
    <dgm:cxn modelId="{30D9538A-3D59-4753-A37F-7926F3F10F6F}" type="presOf" srcId="{1120B78C-5B5B-4A79-BC6E-EC3FC92B73DC}" destId="{365EBC08-4A79-4D10-A672-9F4DA054B1ED}" srcOrd="0" destOrd="0" presId="urn:microsoft.com/office/officeart/2005/8/layout/vList5"/>
    <dgm:cxn modelId="{990679D7-6E9F-4845-922A-28221D71088D}" srcId="{D7446EAF-8B6E-44A9-BD45-2C188903E134}" destId="{1120B78C-5B5B-4A79-BC6E-EC3FC92B73DC}" srcOrd="2" destOrd="0" parTransId="{7E23ECC2-32C5-4D28-A8BD-55984F107DAC}" sibTransId="{23F63F85-11C7-45BA-8E2B-F49E3046E6CD}"/>
    <dgm:cxn modelId="{129BD1EA-838B-4010-921C-38E79776D90A}" type="presOf" srcId="{EE38E7A7-5C45-43B5-8DD8-B739FEF637E9}" destId="{9C0791CA-F400-4A3F-8E20-F1397F9C024B}" srcOrd="0" destOrd="0" presId="urn:microsoft.com/office/officeart/2005/8/layout/vList5"/>
    <dgm:cxn modelId="{D3A53D18-7B20-4A74-A34B-141DE9D725C1}" srcId="{1120B78C-5B5B-4A79-BC6E-EC3FC92B73DC}" destId="{91D296FB-3248-4882-BB25-1B0376EC5CC7}" srcOrd="0" destOrd="0" parTransId="{676C13AB-9EFA-4F33-A32A-2F44530EC8A1}" sibTransId="{6A26184D-E054-41D3-AFAA-7E65BDB93DB5}"/>
    <dgm:cxn modelId="{2670563E-35E8-4DD8-96CB-FBBE6B830A1B}" type="presOf" srcId="{91D296FB-3248-4882-BB25-1B0376EC5CC7}" destId="{4422838F-8911-4C85-867C-03F3B0781A25}" srcOrd="0" destOrd="0" presId="urn:microsoft.com/office/officeart/2005/8/layout/vList5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67702BE-172A-43BA-B4BB-8B2BE4DDB9BC}" srcId="{D7446EAF-8B6E-44A9-BD45-2C188903E134}" destId="{EE38E7A7-5C45-43B5-8DD8-B739FEF637E9}" srcOrd="1" destOrd="0" parTransId="{43C9DF80-6B9A-47DF-8EEE-74393DB67169}" sibTransId="{77DCC1AD-1597-48BB-A009-5C92394962B7}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43C8417F-395E-4467-8A8A-7F6743802410}" srcId="{EE38E7A7-5C45-43B5-8DD8-B739FEF637E9}" destId="{D95F8388-CD14-4280-A155-1FC32D32AF8D}" srcOrd="0" destOrd="0" parTransId="{11B29ADF-096A-4D7E-B967-AC9830B1E2F7}" sibTransId="{FA100EE1-0AF8-4D00-87A9-B5D0F0C674F4}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  <dgm:cxn modelId="{860A5358-7D1C-47DB-A0F8-93347F2A3721}" type="presParOf" srcId="{E77E6231-E50C-46FB-BFA9-BBCE25B5A57D}" destId="{D3B30748-25AA-46C7-9C67-D4ABD5883A3B}" srcOrd="1" destOrd="0" presId="urn:microsoft.com/office/officeart/2005/8/layout/vList5"/>
    <dgm:cxn modelId="{811080A3-216C-4B61-9BDE-54A99F7CF803}" type="presParOf" srcId="{E77E6231-E50C-46FB-BFA9-BBCE25B5A57D}" destId="{1432EC0D-93D1-45E2-A139-567022244D37}" srcOrd="2" destOrd="0" presId="urn:microsoft.com/office/officeart/2005/8/layout/vList5"/>
    <dgm:cxn modelId="{82A76D2F-7578-452E-AB04-8DCCC00BB630}" type="presParOf" srcId="{1432EC0D-93D1-45E2-A139-567022244D37}" destId="{9C0791CA-F400-4A3F-8E20-F1397F9C024B}" srcOrd="0" destOrd="0" presId="urn:microsoft.com/office/officeart/2005/8/layout/vList5"/>
    <dgm:cxn modelId="{57A98232-00F6-4FE6-A470-18DAD44A2A47}" type="presParOf" srcId="{1432EC0D-93D1-45E2-A139-567022244D37}" destId="{3431B6EF-FAED-4468-98F3-EE091D0F04CE}" srcOrd="1" destOrd="0" presId="urn:microsoft.com/office/officeart/2005/8/layout/vList5"/>
    <dgm:cxn modelId="{F98DE5C5-8B60-4F64-82C3-6382D34B469E}" type="presParOf" srcId="{E77E6231-E50C-46FB-BFA9-BBCE25B5A57D}" destId="{F43D985D-028E-454F-89A2-9E3CB58A81D4}" srcOrd="3" destOrd="0" presId="urn:microsoft.com/office/officeart/2005/8/layout/vList5"/>
    <dgm:cxn modelId="{B3D5039B-A2C9-41A7-B3FD-9A67915D5A8E}" type="presParOf" srcId="{E77E6231-E50C-46FB-BFA9-BBCE25B5A57D}" destId="{BF8FB0BE-9827-4CF5-BE51-63734D2979E2}" srcOrd="4" destOrd="0" presId="urn:microsoft.com/office/officeart/2005/8/layout/vList5"/>
    <dgm:cxn modelId="{786B9FBC-5CA6-4198-A954-896937FC8FF7}" type="presParOf" srcId="{BF8FB0BE-9827-4CF5-BE51-63734D2979E2}" destId="{365EBC08-4A79-4D10-A672-9F4DA054B1ED}" srcOrd="0" destOrd="0" presId="urn:microsoft.com/office/officeart/2005/8/layout/vList5"/>
    <dgm:cxn modelId="{8E56D744-715A-4149-B6AC-C559A8F9FB7F}" type="presParOf" srcId="{BF8FB0BE-9827-4CF5-BE51-63734D2979E2}" destId="{4422838F-8911-4C85-867C-03F3B0781A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4000 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b="0" i="0" dirty="0" smtClean="0"/>
            <a:t>Аспиранты, обучающиеся по прочим программам подготовки научно-педагогических кадров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E38E7A7-5C45-43B5-8DD8-B739FEF637E9}">
      <dgm:prSet phldrT="[Текст]" custT="1"/>
      <dgm:spPr/>
      <dgm:t>
        <a:bodyPr/>
        <a:lstStyle/>
        <a:p>
          <a:r>
            <a:rPr lang="ru-RU" sz="3600" dirty="0" smtClean="0"/>
            <a:t>2600 руб.</a:t>
          </a:r>
          <a:endParaRPr lang="ru-RU" sz="3600" dirty="0"/>
        </a:p>
      </dgm:t>
    </dgm:pt>
    <dgm:pt modelId="{43C9DF80-6B9A-47DF-8EEE-74393DB67169}" type="parTrans" cxnId="{767702BE-172A-43BA-B4BB-8B2BE4DDB9BC}">
      <dgm:prSet/>
      <dgm:spPr/>
      <dgm:t>
        <a:bodyPr/>
        <a:lstStyle/>
        <a:p>
          <a:endParaRPr lang="ru-RU"/>
        </a:p>
      </dgm:t>
    </dgm:pt>
    <dgm:pt modelId="{77DCC1AD-1597-48BB-A009-5C92394962B7}" type="sibTrans" cxnId="{767702BE-172A-43BA-B4BB-8B2BE4DDB9BC}">
      <dgm:prSet/>
      <dgm:spPr/>
      <dgm:t>
        <a:bodyPr/>
        <a:lstStyle/>
        <a:p>
          <a:endParaRPr lang="ru-RU"/>
        </a:p>
      </dgm:t>
    </dgm:pt>
    <dgm:pt modelId="{D95F8388-CD14-4280-A155-1FC32D32AF8D}">
      <dgm:prSet phldrT="[Текст]" custT="1"/>
      <dgm:spPr/>
      <dgm:t>
        <a:bodyPr/>
        <a:lstStyle/>
        <a:p>
          <a:r>
            <a:rPr lang="ru-RU" sz="2000" b="0" i="0" dirty="0" smtClean="0"/>
            <a:t>Государственной социальной стипендии</a:t>
          </a:r>
          <a:endParaRPr lang="ru-RU" sz="2000" b="0" dirty="0"/>
        </a:p>
      </dgm:t>
    </dgm:pt>
    <dgm:pt modelId="{11B29ADF-096A-4D7E-B967-AC9830B1E2F7}" type="parTrans" cxnId="{43C8417F-395E-4467-8A8A-7F6743802410}">
      <dgm:prSet/>
      <dgm:spPr/>
      <dgm:t>
        <a:bodyPr/>
        <a:lstStyle/>
        <a:p>
          <a:endParaRPr lang="ru-RU"/>
        </a:p>
      </dgm:t>
    </dgm:pt>
    <dgm:pt modelId="{FA100EE1-0AF8-4D00-87A9-B5D0F0C674F4}" type="sibTrans" cxnId="{43C8417F-395E-4467-8A8A-7F6743802410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2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2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30748-25AA-46C7-9C67-D4ABD5883A3B}" type="pres">
      <dgm:prSet presAssocID="{22F00D07-6C58-4160-AB29-C739D2D8D405}" presName="sp" presStyleCnt="0"/>
      <dgm:spPr/>
    </dgm:pt>
    <dgm:pt modelId="{1432EC0D-93D1-45E2-A139-567022244D37}" type="pres">
      <dgm:prSet presAssocID="{EE38E7A7-5C45-43B5-8DD8-B739FEF637E9}" presName="linNode" presStyleCnt="0"/>
      <dgm:spPr/>
    </dgm:pt>
    <dgm:pt modelId="{9C0791CA-F400-4A3F-8E20-F1397F9C024B}" type="pres">
      <dgm:prSet presAssocID="{EE38E7A7-5C45-43B5-8DD8-B739FEF637E9}" presName="parentText" presStyleLbl="node1" presStyleIdx="1" presStyleCnt="2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1B6EF-FAED-4468-98F3-EE091D0F04CE}" type="pres">
      <dgm:prSet presAssocID="{EE38E7A7-5C45-43B5-8DD8-B739FEF637E9}" presName="descendantText" presStyleLbl="alignAccFollowNode1" presStyleIdx="1" presStyleCnt="2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DA68E0D4-EF46-45C1-9C02-30286C48EF6B}" type="presOf" srcId="{D95F8388-CD14-4280-A155-1FC32D32AF8D}" destId="{3431B6EF-FAED-4468-98F3-EE091D0F04CE}" srcOrd="0" destOrd="0" presId="urn:microsoft.com/office/officeart/2005/8/layout/vList5"/>
    <dgm:cxn modelId="{129BD1EA-838B-4010-921C-38E79776D90A}" type="presOf" srcId="{EE38E7A7-5C45-43B5-8DD8-B739FEF637E9}" destId="{9C0791CA-F400-4A3F-8E20-F1397F9C024B}" srcOrd="0" destOrd="0" presId="urn:microsoft.com/office/officeart/2005/8/layout/vList5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67702BE-172A-43BA-B4BB-8B2BE4DDB9BC}" srcId="{D7446EAF-8B6E-44A9-BD45-2C188903E134}" destId="{EE38E7A7-5C45-43B5-8DD8-B739FEF637E9}" srcOrd="1" destOrd="0" parTransId="{43C9DF80-6B9A-47DF-8EEE-74393DB67169}" sibTransId="{77DCC1AD-1597-48BB-A009-5C92394962B7}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43C8417F-395E-4467-8A8A-7F6743802410}" srcId="{EE38E7A7-5C45-43B5-8DD8-B739FEF637E9}" destId="{D95F8388-CD14-4280-A155-1FC32D32AF8D}" srcOrd="0" destOrd="0" parTransId="{11B29ADF-096A-4D7E-B967-AC9830B1E2F7}" sibTransId="{FA100EE1-0AF8-4D00-87A9-B5D0F0C674F4}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  <dgm:cxn modelId="{860A5358-7D1C-47DB-A0F8-93347F2A3721}" type="presParOf" srcId="{E77E6231-E50C-46FB-BFA9-BBCE25B5A57D}" destId="{D3B30748-25AA-46C7-9C67-D4ABD5883A3B}" srcOrd="1" destOrd="0" presId="urn:microsoft.com/office/officeart/2005/8/layout/vList5"/>
    <dgm:cxn modelId="{811080A3-216C-4B61-9BDE-54A99F7CF803}" type="presParOf" srcId="{E77E6231-E50C-46FB-BFA9-BBCE25B5A57D}" destId="{1432EC0D-93D1-45E2-A139-567022244D37}" srcOrd="2" destOrd="0" presId="urn:microsoft.com/office/officeart/2005/8/layout/vList5"/>
    <dgm:cxn modelId="{82A76D2F-7578-452E-AB04-8DCCC00BB630}" type="presParOf" srcId="{1432EC0D-93D1-45E2-A139-567022244D37}" destId="{9C0791CA-F400-4A3F-8E20-F1397F9C024B}" srcOrd="0" destOrd="0" presId="urn:microsoft.com/office/officeart/2005/8/layout/vList5"/>
    <dgm:cxn modelId="{57A98232-00F6-4FE6-A470-18DAD44A2A47}" type="presParOf" srcId="{1432EC0D-93D1-45E2-A139-567022244D37}" destId="{3431B6EF-FAED-4468-98F3-EE091D0F04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4100 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b="0" i="0" dirty="0" smtClean="0"/>
            <a:t>Студентам, обучающимся на «отлично»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E38E7A7-5C45-43B5-8DD8-B739FEF637E9}">
      <dgm:prSet phldrT="[Текст]" custT="1"/>
      <dgm:spPr/>
      <dgm:t>
        <a:bodyPr/>
        <a:lstStyle/>
        <a:p>
          <a:r>
            <a:rPr lang="ru-RU" sz="3600" dirty="0" smtClean="0"/>
            <a:t>2600 руб.</a:t>
          </a:r>
          <a:endParaRPr lang="ru-RU" sz="3600" dirty="0"/>
        </a:p>
      </dgm:t>
    </dgm:pt>
    <dgm:pt modelId="{43C9DF80-6B9A-47DF-8EEE-74393DB67169}" type="parTrans" cxnId="{767702BE-172A-43BA-B4BB-8B2BE4DDB9BC}">
      <dgm:prSet/>
      <dgm:spPr/>
      <dgm:t>
        <a:bodyPr/>
        <a:lstStyle/>
        <a:p>
          <a:endParaRPr lang="ru-RU"/>
        </a:p>
      </dgm:t>
    </dgm:pt>
    <dgm:pt modelId="{77DCC1AD-1597-48BB-A009-5C92394962B7}" type="sibTrans" cxnId="{767702BE-172A-43BA-B4BB-8B2BE4DDB9BC}">
      <dgm:prSet/>
      <dgm:spPr/>
      <dgm:t>
        <a:bodyPr/>
        <a:lstStyle/>
        <a:p>
          <a:endParaRPr lang="ru-RU"/>
        </a:p>
      </dgm:t>
    </dgm:pt>
    <dgm:pt modelId="{D95F8388-CD14-4280-A155-1FC32D32AF8D}">
      <dgm:prSet phldrT="[Текст]" custT="1"/>
      <dgm:spPr/>
      <dgm:t>
        <a:bodyPr/>
        <a:lstStyle/>
        <a:p>
          <a:r>
            <a:rPr lang="ru-RU" sz="2000" b="0" i="0" dirty="0" smtClean="0"/>
            <a:t>Студентам, обучающимся на «хорошо», на «хорошо» и «отлично»</a:t>
          </a:r>
          <a:endParaRPr lang="ru-RU" sz="2000" b="0" dirty="0"/>
        </a:p>
      </dgm:t>
    </dgm:pt>
    <dgm:pt modelId="{11B29ADF-096A-4D7E-B967-AC9830B1E2F7}" type="parTrans" cxnId="{43C8417F-395E-4467-8A8A-7F6743802410}">
      <dgm:prSet/>
      <dgm:spPr/>
      <dgm:t>
        <a:bodyPr/>
        <a:lstStyle/>
        <a:p>
          <a:endParaRPr lang="ru-RU"/>
        </a:p>
      </dgm:t>
    </dgm:pt>
    <dgm:pt modelId="{FA100EE1-0AF8-4D00-87A9-B5D0F0C674F4}" type="sibTrans" cxnId="{43C8417F-395E-4467-8A8A-7F6743802410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2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2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30748-25AA-46C7-9C67-D4ABD5883A3B}" type="pres">
      <dgm:prSet presAssocID="{22F00D07-6C58-4160-AB29-C739D2D8D405}" presName="sp" presStyleCnt="0"/>
      <dgm:spPr/>
    </dgm:pt>
    <dgm:pt modelId="{1432EC0D-93D1-45E2-A139-567022244D37}" type="pres">
      <dgm:prSet presAssocID="{EE38E7A7-5C45-43B5-8DD8-B739FEF637E9}" presName="linNode" presStyleCnt="0"/>
      <dgm:spPr/>
    </dgm:pt>
    <dgm:pt modelId="{9C0791CA-F400-4A3F-8E20-F1397F9C024B}" type="pres">
      <dgm:prSet presAssocID="{EE38E7A7-5C45-43B5-8DD8-B739FEF637E9}" presName="parentText" presStyleLbl="node1" presStyleIdx="1" presStyleCnt="2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1B6EF-FAED-4468-98F3-EE091D0F04CE}" type="pres">
      <dgm:prSet presAssocID="{EE38E7A7-5C45-43B5-8DD8-B739FEF637E9}" presName="descendantText" presStyleLbl="alignAccFollowNode1" presStyleIdx="1" presStyleCnt="2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DA68E0D4-EF46-45C1-9C02-30286C48EF6B}" type="presOf" srcId="{D95F8388-CD14-4280-A155-1FC32D32AF8D}" destId="{3431B6EF-FAED-4468-98F3-EE091D0F04CE}" srcOrd="0" destOrd="0" presId="urn:microsoft.com/office/officeart/2005/8/layout/vList5"/>
    <dgm:cxn modelId="{129BD1EA-838B-4010-921C-38E79776D90A}" type="presOf" srcId="{EE38E7A7-5C45-43B5-8DD8-B739FEF637E9}" destId="{9C0791CA-F400-4A3F-8E20-F1397F9C024B}" srcOrd="0" destOrd="0" presId="urn:microsoft.com/office/officeart/2005/8/layout/vList5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67702BE-172A-43BA-B4BB-8B2BE4DDB9BC}" srcId="{D7446EAF-8B6E-44A9-BD45-2C188903E134}" destId="{EE38E7A7-5C45-43B5-8DD8-B739FEF637E9}" srcOrd="1" destOrd="0" parTransId="{43C9DF80-6B9A-47DF-8EEE-74393DB67169}" sibTransId="{77DCC1AD-1597-48BB-A009-5C92394962B7}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43C8417F-395E-4467-8A8A-7F6743802410}" srcId="{EE38E7A7-5C45-43B5-8DD8-B739FEF637E9}" destId="{D95F8388-CD14-4280-A155-1FC32D32AF8D}" srcOrd="0" destOrd="0" parTransId="{11B29ADF-096A-4D7E-B967-AC9830B1E2F7}" sibTransId="{FA100EE1-0AF8-4D00-87A9-B5D0F0C674F4}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  <dgm:cxn modelId="{860A5358-7D1C-47DB-A0F8-93347F2A3721}" type="presParOf" srcId="{E77E6231-E50C-46FB-BFA9-BBCE25B5A57D}" destId="{D3B30748-25AA-46C7-9C67-D4ABD5883A3B}" srcOrd="1" destOrd="0" presId="urn:microsoft.com/office/officeart/2005/8/layout/vList5"/>
    <dgm:cxn modelId="{811080A3-216C-4B61-9BDE-54A99F7CF803}" type="presParOf" srcId="{E77E6231-E50C-46FB-BFA9-BBCE25B5A57D}" destId="{1432EC0D-93D1-45E2-A139-567022244D37}" srcOrd="2" destOrd="0" presId="urn:microsoft.com/office/officeart/2005/8/layout/vList5"/>
    <dgm:cxn modelId="{82A76D2F-7578-452E-AB04-8DCCC00BB630}" type="presParOf" srcId="{1432EC0D-93D1-45E2-A139-567022244D37}" destId="{9C0791CA-F400-4A3F-8E20-F1397F9C024B}" srcOrd="0" destOrd="0" presId="urn:microsoft.com/office/officeart/2005/8/layout/vList5"/>
    <dgm:cxn modelId="{57A98232-00F6-4FE6-A470-18DAD44A2A47}" type="presParOf" srcId="{1432EC0D-93D1-45E2-A139-567022244D37}" destId="{3431B6EF-FAED-4468-98F3-EE091D0F04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2600 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Государственная социальная стипендия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1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1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7300 </a:t>
          </a:r>
          <a:r>
            <a:rPr lang="ru-RU" sz="3600" dirty="0" smtClean="0"/>
            <a:t>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Студентам, </a:t>
          </a:r>
          <a:r>
            <a:rPr lang="ru-RU" sz="2000" b="0" i="0" dirty="0" smtClean="0"/>
            <a:t>имеющим оценки успеваемости «отлично» или «хорошо» или «отлично» и «хорошо»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1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1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9000 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b="0" i="0" dirty="0" smtClean="0"/>
            <a:t>Аспирантам, обучающимся по программам подготовки научно-педагогических кадров по техническим и естественным направлениям подготовки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E38E7A7-5C45-43B5-8DD8-B739FEF637E9}">
      <dgm:prSet phldrT="[Текст]" custT="1"/>
      <dgm:spPr/>
      <dgm:t>
        <a:bodyPr/>
        <a:lstStyle/>
        <a:p>
          <a:r>
            <a:rPr lang="ru-RU" sz="3600" dirty="0" smtClean="0"/>
            <a:t>5000 руб.</a:t>
          </a:r>
          <a:endParaRPr lang="ru-RU" sz="3600" dirty="0"/>
        </a:p>
      </dgm:t>
    </dgm:pt>
    <dgm:pt modelId="{43C9DF80-6B9A-47DF-8EEE-74393DB67169}" type="parTrans" cxnId="{767702BE-172A-43BA-B4BB-8B2BE4DDB9BC}">
      <dgm:prSet/>
      <dgm:spPr/>
      <dgm:t>
        <a:bodyPr/>
        <a:lstStyle/>
        <a:p>
          <a:endParaRPr lang="ru-RU"/>
        </a:p>
      </dgm:t>
    </dgm:pt>
    <dgm:pt modelId="{77DCC1AD-1597-48BB-A009-5C92394962B7}" type="sibTrans" cxnId="{767702BE-172A-43BA-B4BB-8B2BE4DDB9BC}">
      <dgm:prSet/>
      <dgm:spPr/>
      <dgm:t>
        <a:bodyPr/>
        <a:lstStyle/>
        <a:p>
          <a:endParaRPr lang="ru-RU"/>
        </a:p>
      </dgm:t>
    </dgm:pt>
    <dgm:pt modelId="{D95F8388-CD14-4280-A155-1FC32D32AF8D}">
      <dgm:prSet phldrT="[Текст]" custT="1"/>
      <dgm:spPr/>
      <dgm:t>
        <a:bodyPr/>
        <a:lstStyle/>
        <a:p>
          <a:r>
            <a:rPr lang="ru-RU" sz="2000" b="0" i="0" dirty="0" smtClean="0"/>
            <a:t>Аспирантам, обучающимся по прочим программам подготовки научно-педагогических кадров</a:t>
          </a:r>
          <a:endParaRPr lang="ru-RU" sz="2000" b="0" dirty="0"/>
        </a:p>
      </dgm:t>
    </dgm:pt>
    <dgm:pt modelId="{11B29ADF-096A-4D7E-B967-AC9830B1E2F7}" type="parTrans" cxnId="{43C8417F-395E-4467-8A8A-7F6743802410}">
      <dgm:prSet/>
      <dgm:spPr/>
      <dgm:t>
        <a:bodyPr/>
        <a:lstStyle/>
        <a:p>
          <a:endParaRPr lang="ru-RU"/>
        </a:p>
      </dgm:t>
    </dgm:pt>
    <dgm:pt modelId="{FA100EE1-0AF8-4D00-87A9-B5D0F0C674F4}" type="sibTrans" cxnId="{43C8417F-395E-4467-8A8A-7F6743802410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2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2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30748-25AA-46C7-9C67-D4ABD5883A3B}" type="pres">
      <dgm:prSet presAssocID="{22F00D07-6C58-4160-AB29-C739D2D8D405}" presName="sp" presStyleCnt="0"/>
      <dgm:spPr/>
    </dgm:pt>
    <dgm:pt modelId="{1432EC0D-93D1-45E2-A139-567022244D37}" type="pres">
      <dgm:prSet presAssocID="{EE38E7A7-5C45-43B5-8DD8-B739FEF637E9}" presName="linNode" presStyleCnt="0"/>
      <dgm:spPr/>
    </dgm:pt>
    <dgm:pt modelId="{9C0791CA-F400-4A3F-8E20-F1397F9C024B}" type="pres">
      <dgm:prSet presAssocID="{EE38E7A7-5C45-43B5-8DD8-B739FEF637E9}" presName="parentText" presStyleLbl="node1" presStyleIdx="1" presStyleCnt="2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1B6EF-FAED-4468-98F3-EE091D0F04CE}" type="pres">
      <dgm:prSet presAssocID="{EE38E7A7-5C45-43B5-8DD8-B739FEF637E9}" presName="descendantText" presStyleLbl="alignAccFollowNode1" presStyleIdx="1" presStyleCnt="2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DA68E0D4-EF46-45C1-9C02-30286C48EF6B}" type="presOf" srcId="{D95F8388-CD14-4280-A155-1FC32D32AF8D}" destId="{3431B6EF-FAED-4468-98F3-EE091D0F04CE}" srcOrd="0" destOrd="0" presId="urn:microsoft.com/office/officeart/2005/8/layout/vList5"/>
    <dgm:cxn modelId="{129BD1EA-838B-4010-921C-38E79776D90A}" type="presOf" srcId="{EE38E7A7-5C45-43B5-8DD8-B739FEF637E9}" destId="{9C0791CA-F400-4A3F-8E20-F1397F9C024B}" srcOrd="0" destOrd="0" presId="urn:microsoft.com/office/officeart/2005/8/layout/vList5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67702BE-172A-43BA-B4BB-8B2BE4DDB9BC}" srcId="{D7446EAF-8B6E-44A9-BD45-2C188903E134}" destId="{EE38E7A7-5C45-43B5-8DD8-B739FEF637E9}" srcOrd="1" destOrd="0" parTransId="{43C9DF80-6B9A-47DF-8EEE-74393DB67169}" sibTransId="{77DCC1AD-1597-48BB-A009-5C92394962B7}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43C8417F-395E-4467-8A8A-7F6743802410}" srcId="{EE38E7A7-5C45-43B5-8DD8-B739FEF637E9}" destId="{D95F8388-CD14-4280-A155-1FC32D32AF8D}" srcOrd="0" destOrd="0" parTransId="{11B29ADF-096A-4D7E-B967-AC9830B1E2F7}" sibTransId="{FA100EE1-0AF8-4D00-87A9-B5D0F0C674F4}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  <dgm:cxn modelId="{860A5358-7D1C-47DB-A0F8-93347F2A3721}" type="presParOf" srcId="{E77E6231-E50C-46FB-BFA9-BBCE25B5A57D}" destId="{D3B30748-25AA-46C7-9C67-D4ABD5883A3B}" srcOrd="1" destOrd="0" presId="urn:microsoft.com/office/officeart/2005/8/layout/vList5"/>
    <dgm:cxn modelId="{811080A3-216C-4B61-9BDE-54A99F7CF803}" type="presParOf" srcId="{E77E6231-E50C-46FB-BFA9-BBCE25B5A57D}" destId="{1432EC0D-93D1-45E2-A139-567022244D37}" srcOrd="2" destOrd="0" presId="urn:microsoft.com/office/officeart/2005/8/layout/vList5"/>
    <dgm:cxn modelId="{82A76D2F-7578-452E-AB04-8DCCC00BB630}" type="presParOf" srcId="{1432EC0D-93D1-45E2-A139-567022244D37}" destId="{9C0791CA-F400-4A3F-8E20-F1397F9C024B}" srcOrd="0" destOrd="0" presId="urn:microsoft.com/office/officeart/2005/8/layout/vList5"/>
    <dgm:cxn modelId="{57A98232-00F6-4FE6-A470-18DAD44A2A47}" type="presParOf" srcId="{1432EC0D-93D1-45E2-A139-567022244D37}" destId="{3431B6EF-FAED-4468-98F3-EE091D0F04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446EAF-8B6E-44A9-BD45-2C188903E13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63517-0108-4674-9952-8DFC45DC7AA7}">
      <dgm:prSet phldrT="[Текст]" custT="1"/>
      <dgm:spPr/>
      <dgm:t>
        <a:bodyPr/>
        <a:lstStyle/>
        <a:p>
          <a:r>
            <a:rPr lang="ru-RU" sz="3600" dirty="0" smtClean="0"/>
            <a:t>1750 руб.</a:t>
          </a:r>
          <a:endParaRPr lang="ru-RU" sz="3600" dirty="0"/>
        </a:p>
      </dgm:t>
    </dgm:pt>
    <dgm:pt modelId="{141B1763-68E0-46D0-A2B0-ED1DBAFF7E59}" type="parTrans" cxnId="{78CE1FEA-FF56-4B9A-865E-BA1557D09DCC}">
      <dgm:prSet/>
      <dgm:spPr/>
      <dgm:t>
        <a:bodyPr/>
        <a:lstStyle/>
        <a:p>
          <a:endParaRPr lang="ru-RU"/>
        </a:p>
      </dgm:t>
    </dgm:pt>
    <dgm:pt modelId="{22F00D07-6C58-4160-AB29-C739D2D8D405}" type="sibTrans" cxnId="{78CE1FEA-FF56-4B9A-865E-BA1557D09DCC}">
      <dgm:prSet/>
      <dgm:spPr/>
      <dgm:t>
        <a:bodyPr/>
        <a:lstStyle/>
        <a:p>
          <a:endParaRPr lang="ru-RU"/>
        </a:p>
      </dgm:t>
    </dgm:pt>
    <dgm:pt modelId="{AFDEDE4E-BE32-4736-BEDA-89ED3518484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Студентам, </a:t>
          </a:r>
          <a:r>
            <a:rPr lang="ru-RU" sz="2000" b="0" i="0" dirty="0" smtClean="0"/>
            <a:t>имеющим по итогам экзаменационных сессий одну или более оценок «удовлетворительно», а также академическую задолженность</a:t>
          </a:r>
          <a:endParaRPr lang="ru-RU" sz="2000" b="1" dirty="0"/>
        </a:p>
      </dgm:t>
    </dgm:pt>
    <dgm:pt modelId="{08EC00D8-A21F-4684-84F4-26948325E523}" type="parTrans" cxnId="{87E0BA3C-0386-4532-B32E-3B32019CC34B}">
      <dgm:prSet/>
      <dgm:spPr/>
      <dgm:t>
        <a:bodyPr/>
        <a:lstStyle/>
        <a:p>
          <a:endParaRPr lang="ru-RU"/>
        </a:p>
      </dgm:t>
    </dgm:pt>
    <dgm:pt modelId="{6B9821B2-4D81-4AB8-BAD5-7C61CEB9799F}" type="sibTrans" cxnId="{87E0BA3C-0386-4532-B32E-3B32019CC34B}">
      <dgm:prSet/>
      <dgm:spPr/>
      <dgm:t>
        <a:bodyPr/>
        <a:lstStyle/>
        <a:p>
          <a:endParaRPr lang="ru-RU"/>
        </a:p>
      </dgm:t>
    </dgm:pt>
    <dgm:pt modelId="{E77E6231-E50C-46FB-BFA9-BBCE25B5A57D}" type="pres">
      <dgm:prSet presAssocID="{D7446EAF-8B6E-44A9-BD45-2C188903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6E7CF-BCE9-4D9C-BBEF-68ADBDBCD06E}" type="pres">
      <dgm:prSet presAssocID="{B8D63517-0108-4674-9952-8DFC45DC7AA7}" presName="linNode" presStyleCnt="0"/>
      <dgm:spPr/>
    </dgm:pt>
    <dgm:pt modelId="{188CDE33-0066-4FB9-8779-42140C47CE6F}" type="pres">
      <dgm:prSet presAssocID="{B8D63517-0108-4674-9952-8DFC45DC7AA7}" presName="parentText" presStyleLbl="node1" presStyleIdx="0" presStyleCnt="1" custScaleX="60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216C-BAAA-46E7-87C3-E65333D6A11B}" type="pres">
      <dgm:prSet presAssocID="{B8D63517-0108-4674-9952-8DFC45DC7AA7}" presName="descendantText" presStyleLbl="alignAccFollowNode1" presStyleIdx="0" presStyleCnt="1" custScaleX="123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0BA3C-0386-4532-B32E-3B32019CC34B}" srcId="{B8D63517-0108-4674-9952-8DFC45DC7AA7}" destId="{AFDEDE4E-BE32-4736-BEDA-89ED3518484D}" srcOrd="0" destOrd="0" parTransId="{08EC00D8-A21F-4684-84F4-26948325E523}" sibTransId="{6B9821B2-4D81-4AB8-BAD5-7C61CEB9799F}"/>
    <dgm:cxn modelId="{9F02BCEF-1692-4908-9611-0A8ABACAEBD6}" type="presOf" srcId="{B8D63517-0108-4674-9952-8DFC45DC7AA7}" destId="{188CDE33-0066-4FB9-8779-42140C47CE6F}" srcOrd="0" destOrd="0" presId="urn:microsoft.com/office/officeart/2005/8/layout/vList5"/>
    <dgm:cxn modelId="{78CE1FEA-FF56-4B9A-865E-BA1557D09DCC}" srcId="{D7446EAF-8B6E-44A9-BD45-2C188903E134}" destId="{B8D63517-0108-4674-9952-8DFC45DC7AA7}" srcOrd="0" destOrd="0" parTransId="{141B1763-68E0-46D0-A2B0-ED1DBAFF7E59}" sibTransId="{22F00D07-6C58-4160-AB29-C739D2D8D405}"/>
    <dgm:cxn modelId="{93C34D2D-2887-4D58-BCF1-A9C9A7D47E81}" type="presOf" srcId="{AFDEDE4E-BE32-4736-BEDA-89ED3518484D}" destId="{11DA216C-BAAA-46E7-87C3-E65333D6A11B}" srcOrd="0" destOrd="0" presId="urn:microsoft.com/office/officeart/2005/8/layout/vList5"/>
    <dgm:cxn modelId="{F5990BB8-BCA4-49BD-ACAB-7204AEF230C4}" type="presOf" srcId="{D7446EAF-8B6E-44A9-BD45-2C188903E134}" destId="{E77E6231-E50C-46FB-BFA9-BBCE25B5A57D}" srcOrd="0" destOrd="0" presId="urn:microsoft.com/office/officeart/2005/8/layout/vList5"/>
    <dgm:cxn modelId="{0E371E83-86DC-4DAC-B4D0-1A5C17B452D0}" type="presParOf" srcId="{E77E6231-E50C-46FB-BFA9-BBCE25B5A57D}" destId="{6586E7CF-BCE9-4D9C-BBEF-68ADBDBCD06E}" srcOrd="0" destOrd="0" presId="urn:microsoft.com/office/officeart/2005/8/layout/vList5"/>
    <dgm:cxn modelId="{FEE2E6E2-C139-4B41-BDA6-B1ABA94199A5}" type="presParOf" srcId="{6586E7CF-BCE9-4D9C-BBEF-68ADBDBCD06E}" destId="{188CDE33-0066-4FB9-8779-42140C47CE6F}" srcOrd="0" destOrd="0" presId="urn:microsoft.com/office/officeart/2005/8/layout/vList5"/>
    <dgm:cxn modelId="{65CBF48C-455B-4BFD-BCD7-B7F7712A1F82}" type="presParOf" srcId="{6586E7CF-BCE9-4D9C-BBEF-68ADBDBCD06E}" destId="{11DA216C-BAAA-46E7-87C3-E65333D6A1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373510" y="-3753527"/>
          <a:ext cx="1172579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Студенты, обучающиеся по программам </a:t>
          </a:r>
          <a:r>
            <a:rPr lang="ru-RU" sz="2000" b="0" i="0" kern="1200" dirty="0" err="1" smtClean="0"/>
            <a:t>бакалавриата</a:t>
          </a:r>
          <a:r>
            <a:rPr lang="ru-RU" sz="2000" b="0" i="0" kern="1200" dirty="0" smtClean="0"/>
            <a:t> и программам </a:t>
          </a:r>
          <a:r>
            <a:rPr lang="ru-RU" sz="2000" b="0" i="0" kern="1200" dirty="0" err="1" smtClean="0"/>
            <a:t>специалитета</a:t>
          </a:r>
          <a:endParaRPr lang="ru-RU" sz="2000" b="1" kern="1200" dirty="0"/>
        </a:p>
      </dsp:txBody>
      <dsp:txXfrm rot="5400000">
        <a:off x="6373510" y="-3753527"/>
        <a:ext cx="1172579" cy="8977220"/>
      </dsp:txXfrm>
    </dsp:sp>
    <dsp:sp modelId="{188CDE33-0066-4FB9-8779-42140C47CE6F}">
      <dsp:nvSpPr>
        <dsp:cNvPr id="0" name=""/>
        <dsp:cNvSpPr/>
      </dsp:nvSpPr>
      <dsp:spPr>
        <a:xfrm>
          <a:off x="639" y="2220"/>
          <a:ext cx="2470551" cy="1465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1750 руб.</a:t>
          </a:r>
          <a:endParaRPr lang="ru-RU" sz="3600" kern="1200" dirty="0"/>
        </a:p>
      </dsp:txBody>
      <dsp:txXfrm>
        <a:off x="639" y="2220"/>
        <a:ext cx="2470551" cy="1465724"/>
      </dsp:txXfrm>
    </dsp:sp>
    <dsp:sp modelId="{3431B6EF-FAED-4468-98F3-EE091D0F04CE}">
      <dsp:nvSpPr>
        <dsp:cNvPr id="0" name=""/>
        <dsp:cNvSpPr/>
      </dsp:nvSpPr>
      <dsp:spPr>
        <a:xfrm rot="5400000">
          <a:off x="6373510" y="-2214516"/>
          <a:ext cx="1172579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Студентам, обучающиеся по программам магистратуры</a:t>
          </a:r>
          <a:endParaRPr lang="ru-RU" sz="2000" b="0" kern="1200" dirty="0"/>
        </a:p>
      </dsp:txBody>
      <dsp:txXfrm rot="5400000">
        <a:off x="6373510" y="-2214516"/>
        <a:ext cx="1172579" cy="8977220"/>
      </dsp:txXfrm>
    </dsp:sp>
    <dsp:sp modelId="{9C0791CA-F400-4A3F-8E20-F1397F9C024B}">
      <dsp:nvSpPr>
        <dsp:cNvPr id="0" name=""/>
        <dsp:cNvSpPr/>
      </dsp:nvSpPr>
      <dsp:spPr>
        <a:xfrm>
          <a:off x="639" y="1541231"/>
          <a:ext cx="2470551" cy="1465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2000 руб.</a:t>
          </a:r>
          <a:endParaRPr lang="ru-RU" sz="3600" kern="1200" dirty="0"/>
        </a:p>
      </dsp:txBody>
      <dsp:txXfrm>
        <a:off x="639" y="1541231"/>
        <a:ext cx="2470551" cy="1465724"/>
      </dsp:txXfrm>
    </dsp:sp>
    <dsp:sp modelId="{4422838F-8911-4C85-867C-03F3B0781A25}">
      <dsp:nvSpPr>
        <dsp:cNvPr id="0" name=""/>
        <dsp:cNvSpPr/>
      </dsp:nvSpPr>
      <dsp:spPr>
        <a:xfrm rot="5400000">
          <a:off x="6373510" y="-675505"/>
          <a:ext cx="1172579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Аспиранты, обучающиеся по программам подготовки научно-педагогических кадров по техническим и естественным направлениям подготовки</a:t>
          </a:r>
          <a:endParaRPr lang="ru-RU" sz="2000" b="1" kern="1200" dirty="0"/>
        </a:p>
      </dsp:txBody>
      <dsp:txXfrm rot="5400000">
        <a:off x="6373510" y="-675505"/>
        <a:ext cx="1172579" cy="8977220"/>
      </dsp:txXfrm>
    </dsp:sp>
    <dsp:sp modelId="{365EBC08-4A79-4D10-A672-9F4DA054B1ED}">
      <dsp:nvSpPr>
        <dsp:cNvPr id="0" name=""/>
        <dsp:cNvSpPr/>
      </dsp:nvSpPr>
      <dsp:spPr>
        <a:xfrm>
          <a:off x="639" y="3080242"/>
          <a:ext cx="2470551" cy="1465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 dirty="0" smtClean="0"/>
            <a:t>8100</a:t>
          </a:r>
          <a:r>
            <a:rPr lang="ru-RU" sz="3600" kern="1200" dirty="0" smtClean="0"/>
            <a:t> руб.</a:t>
          </a:r>
          <a:endParaRPr lang="ru-RU" sz="3600" kern="1200" dirty="0"/>
        </a:p>
      </dsp:txBody>
      <dsp:txXfrm>
        <a:off x="639" y="3080242"/>
        <a:ext cx="2470551" cy="14657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315576" y="-3683290"/>
          <a:ext cx="1288447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Аспиранты, обучающиеся по прочим программам подготовки научно-педагогических кадров</a:t>
          </a:r>
          <a:endParaRPr lang="ru-RU" sz="2000" b="1" kern="1200" dirty="0"/>
        </a:p>
      </dsp:txBody>
      <dsp:txXfrm rot="5400000">
        <a:off x="6315576" y="-3683290"/>
        <a:ext cx="1288447" cy="8977220"/>
      </dsp:txXfrm>
    </dsp:sp>
    <dsp:sp modelId="{188CDE33-0066-4FB9-8779-42140C47CE6F}">
      <dsp:nvSpPr>
        <dsp:cNvPr id="0" name=""/>
        <dsp:cNvSpPr/>
      </dsp:nvSpPr>
      <dsp:spPr>
        <a:xfrm>
          <a:off x="639" y="40"/>
          <a:ext cx="2470551" cy="1610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4000 руб.</a:t>
          </a:r>
          <a:endParaRPr lang="ru-RU" sz="3600" kern="1200" dirty="0"/>
        </a:p>
      </dsp:txBody>
      <dsp:txXfrm>
        <a:off x="639" y="40"/>
        <a:ext cx="2470551" cy="1610559"/>
      </dsp:txXfrm>
    </dsp:sp>
    <dsp:sp modelId="{3431B6EF-FAED-4468-98F3-EE091D0F04CE}">
      <dsp:nvSpPr>
        <dsp:cNvPr id="0" name=""/>
        <dsp:cNvSpPr/>
      </dsp:nvSpPr>
      <dsp:spPr>
        <a:xfrm rot="5400000">
          <a:off x="6315576" y="-1992203"/>
          <a:ext cx="1288447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Государственной социальной стипендии</a:t>
          </a:r>
          <a:endParaRPr lang="ru-RU" sz="2000" b="0" kern="1200" dirty="0"/>
        </a:p>
      </dsp:txBody>
      <dsp:txXfrm rot="5400000">
        <a:off x="6315576" y="-1992203"/>
        <a:ext cx="1288447" cy="8977220"/>
      </dsp:txXfrm>
    </dsp:sp>
    <dsp:sp modelId="{9C0791CA-F400-4A3F-8E20-F1397F9C024B}">
      <dsp:nvSpPr>
        <dsp:cNvPr id="0" name=""/>
        <dsp:cNvSpPr/>
      </dsp:nvSpPr>
      <dsp:spPr>
        <a:xfrm>
          <a:off x="639" y="1691127"/>
          <a:ext cx="2470551" cy="1610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2600 руб.</a:t>
          </a:r>
          <a:endParaRPr lang="ru-RU" sz="3600" kern="1200" dirty="0"/>
        </a:p>
      </dsp:txBody>
      <dsp:txXfrm>
        <a:off x="639" y="1691127"/>
        <a:ext cx="2470551" cy="16105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295094" y="-3657686"/>
          <a:ext cx="1329411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Студентам, обучающимся на «отлично»</a:t>
          </a:r>
          <a:endParaRPr lang="ru-RU" sz="2000" b="1" kern="1200" dirty="0"/>
        </a:p>
      </dsp:txBody>
      <dsp:txXfrm rot="5400000">
        <a:off x="6295094" y="-3657686"/>
        <a:ext cx="1329411" cy="8977220"/>
      </dsp:txXfrm>
    </dsp:sp>
    <dsp:sp modelId="{188CDE33-0066-4FB9-8779-42140C47CE6F}">
      <dsp:nvSpPr>
        <dsp:cNvPr id="0" name=""/>
        <dsp:cNvSpPr/>
      </dsp:nvSpPr>
      <dsp:spPr>
        <a:xfrm>
          <a:off x="639" y="41"/>
          <a:ext cx="2470551" cy="16617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4100 руб.</a:t>
          </a:r>
          <a:endParaRPr lang="ru-RU" sz="3600" kern="1200" dirty="0"/>
        </a:p>
      </dsp:txBody>
      <dsp:txXfrm>
        <a:off x="639" y="41"/>
        <a:ext cx="2470551" cy="1661764"/>
      </dsp:txXfrm>
    </dsp:sp>
    <dsp:sp modelId="{3431B6EF-FAED-4468-98F3-EE091D0F04CE}">
      <dsp:nvSpPr>
        <dsp:cNvPr id="0" name=""/>
        <dsp:cNvSpPr/>
      </dsp:nvSpPr>
      <dsp:spPr>
        <a:xfrm rot="5400000">
          <a:off x="6295094" y="-1912833"/>
          <a:ext cx="1329411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Студентам, обучающимся на «хорошо», на «хорошо» и «отлично»</a:t>
          </a:r>
          <a:endParaRPr lang="ru-RU" sz="2000" b="0" kern="1200" dirty="0"/>
        </a:p>
      </dsp:txBody>
      <dsp:txXfrm rot="5400000">
        <a:off x="6295094" y="-1912833"/>
        <a:ext cx="1329411" cy="8977220"/>
      </dsp:txXfrm>
    </dsp:sp>
    <dsp:sp modelId="{9C0791CA-F400-4A3F-8E20-F1397F9C024B}">
      <dsp:nvSpPr>
        <dsp:cNvPr id="0" name=""/>
        <dsp:cNvSpPr/>
      </dsp:nvSpPr>
      <dsp:spPr>
        <a:xfrm>
          <a:off x="639" y="1744894"/>
          <a:ext cx="2470551" cy="16617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2600 руб.</a:t>
          </a:r>
          <a:endParaRPr lang="ru-RU" sz="3600" kern="1200" dirty="0"/>
        </a:p>
      </dsp:txBody>
      <dsp:txXfrm>
        <a:off x="639" y="1744894"/>
        <a:ext cx="2470551" cy="16617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259594" y="-3613352"/>
          <a:ext cx="1400412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Государственная социальная стипендия</a:t>
          </a:r>
          <a:endParaRPr lang="ru-RU" sz="2000" b="1" kern="1200" dirty="0"/>
        </a:p>
      </dsp:txBody>
      <dsp:txXfrm rot="5400000">
        <a:off x="6259594" y="-3613352"/>
        <a:ext cx="1400412" cy="8977220"/>
      </dsp:txXfrm>
    </dsp:sp>
    <dsp:sp modelId="{188CDE33-0066-4FB9-8779-42140C47CE6F}">
      <dsp:nvSpPr>
        <dsp:cNvPr id="0" name=""/>
        <dsp:cNvSpPr/>
      </dsp:nvSpPr>
      <dsp:spPr>
        <a:xfrm>
          <a:off x="639" y="0"/>
          <a:ext cx="2470551" cy="17505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2600 руб.</a:t>
          </a:r>
          <a:endParaRPr lang="ru-RU" sz="3600" kern="1200" dirty="0"/>
        </a:p>
      </dsp:txBody>
      <dsp:txXfrm>
        <a:off x="639" y="0"/>
        <a:ext cx="2470551" cy="17505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259594" y="-3613352"/>
          <a:ext cx="1400412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Студентам, </a:t>
          </a:r>
          <a:r>
            <a:rPr lang="ru-RU" sz="2000" b="0" i="0" kern="1200" dirty="0" smtClean="0"/>
            <a:t>имеющим оценки успеваемости «отлично» или «хорошо» или «отлично» и «хорошо»</a:t>
          </a:r>
          <a:endParaRPr lang="ru-RU" sz="2000" b="1" kern="1200" dirty="0"/>
        </a:p>
      </dsp:txBody>
      <dsp:txXfrm rot="5400000">
        <a:off x="6259594" y="-3613352"/>
        <a:ext cx="1400412" cy="8977220"/>
      </dsp:txXfrm>
    </dsp:sp>
    <dsp:sp modelId="{188CDE33-0066-4FB9-8779-42140C47CE6F}">
      <dsp:nvSpPr>
        <dsp:cNvPr id="0" name=""/>
        <dsp:cNvSpPr/>
      </dsp:nvSpPr>
      <dsp:spPr>
        <a:xfrm>
          <a:off x="639" y="0"/>
          <a:ext cx="2470551" cy="17505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7300 </a:t>
          </a:r>
          <a:r>
            <a:rPr lang="ru-RU" sz="3600" kern="1200" dirty="0" smtClean="0"/>
            <a:t>руб.</a:t>
          </a:r>
          <a:endParaRPr lang="ru-RU" sz="3600" kern="1200" dirty="0"/>
        </a:p>
      </dsp:txBody>
      <dsp:txXfrm>
        <a:off x="639" y="0"/>
        <a:ext cx="2470551" cy="17505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295094" y="-3657686"/>
          <a:ext cx="1329411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Аспирантам, обучающимся по программам подготовки научно-педагогических кадров по техническим и естественным направлениям подготовки</a:t>
          </a:r>
          <a:endParaRPr lang="ru-RU" sz="2000" b="1" kern="1200" dirty="0"/>
        </a:p>
      </dsp:txBody>
      <dsp:txXfrm rot="5400000">
        <a:off x="6295094" y="-3657686"/>
        <a:ext cx="1329411" cy="8977220"/>
      </dsp:txXfrm>
    </dsp:sp>
    <dsp:sp modelId="{188CDE33-0066-4FB9-8779-42140C47CE6F}">
      <dsp:nvSpPr>
        <dsp:cNvPr id="0" name=""/>
        <dsp:cNvSpPr/>
      </dsp:nvSpPr>
      <dsp:spPr>
        <a:xfrm>
          <a:off x="639" y="41"/>
          <a:ext cx="2470551" cy="16617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9000 руб.</a:t>
          </a:r>
          <a:endParaRPr lang="ru-RU" sz="3600" kern="1200" dirty="0"/>
        </a:p>
      </dsp:txBody>
      <dsp:txXfrm>
        <a:off x="639" y="41"/>
        <a:ext cx="2470551" cy="1661764"/>
      </dsp:txXfrm>
    </dsp:sp>
    <dsp:sp modelId="{3431B6EF-FAED-4468-98F3-EE091D0F04CE}">
      <dsp:nvSpPr>
        <dsp:cNvPr id="0" name=""/>
        <dsp:cNvSpPr/>
      </dsp:nvSpPr>
      <dsp:spPr>
        <a:xfrm rot="5400000">
          <a:off x="6295094" y="-1912833"/>
          <a:ext cx="1329411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Аспирантам, обучающимся по прочим программам подготовки научно-педагогических кадров</a:t>
          </a:r>
          <a:endParaRPr lang="ru-RU" sz="2000" b="0" kern="1200" dirty="0"/>
        </a:p>
      </dsp:txBody>
      <dsp:txXfrm rot="5400000">
        <a:off x="6295094" y="-1912833"/>
        <a:ext cx="1329411" cy="8977220"/>
      </dsp:txXfrm>
    </dsp:sp>
    <dsp:sp modelId="{9C0791CA-F400-4A3F-8E20-F1397F9C024B}">
      <dsp:nvSpPr>
        <dsp:cNvPr id="0" name=""/>
        <dsp:cNvSpPr/>
      </dsp:nvSpPr>
      <dsp:spPr>
        <a:xfrm>
          <a:off x="639" y="1744894"/>
          <a:ext cx="2470551" cy="16617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5000 руб.</a:t>
          </a:r>
          <a:endParaRPr lang="ru-RU" sz="3600" kern="1200" dirty="0"/>
        </a:p>
      </dsp:txBody>
      <dsp:txXfrm>
        <a:off x="639" y="1744894"/>
        <a:ext cx="2470551" cy="166176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A216C-BAAA-46E7-87C3-E65333D6A11B}">
      <dsp:nvSpPr>
        <dsp:cNvPr id="0" name=""/>
        <dsp:cNvSpPr/>
      </dsp:nvSpPr>
      <dsp:spPr>
        <a:xfrm rot="5400000">
          <a:off x="6259594" y="-3613352"/>
          <a:ext cx="1400412" cy="8977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Студентам, </a:t>
          </a:r>
          <a:r>
            <a:rPr lang="ru-RU" sz="2000" b="0" i="0" kern="1200" dirty="0" smtClean="0"/>
            <a:t>имеющим по итогам экзаменационных сессий одну или более оценок «удовлетворительно», а также академическую задолженность</a:t>
          </a:r>
          <a:endParaRPr lang="ru-RU" sz="2000" b="1" kern="1200" dirty="0"/>
        </a:p>
      </dsp:txBody>
      <dsp:txXfrm rot="5400000">
        <a:off x="6259594" y="-3613352"/>
        <a:ext cx="1400412" cy="8977220"/>
      </dsp:txXfrm>
    </dsp:sp>
    <dsp:sp modelId="{188CDE33-0066-4FB9-8779-42140C47CE6F}">
      <dsp:nvSpPr>
        <dsp:cNvPr id="0" name=""/>
        <dsp:cNvSpPr/>
      </dsp:nvSpPr>
      <dsp:spPr>
        <a:xfrm>
          <a:off x="639" y="0"/>
          <a:ext cx="2470551" cy="17505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1750 руб.</a:t>
          </a:r>
          <a:endParaRPr lang="ru-RU" sz="3600" kern="1200" dirty="0"/>
        </a:p>
      </dsp:txBody>
      <dsp:txXfrm>
        <a:off x="639" y="0"/>
        <a:ext cx="2470551" cy="1750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85800" y="1143000"/>
            <a:ext cx="5481638" cy="30813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F049410-AB0B-40E5-BE15-B7F4EC40F2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16703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B53DC02C-8A1B-4BF9-A414-43207813A97B}" type="slidenum">
              <a:rPr lang="ru-RU" altLang="ru-RU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B53DC02C-8A1B-4BF9-A414-43207813A97B}" type="slidenum">
              <a:rPr lang="ru-RU" altLang="ru-RU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5337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443162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475" y="260350"/>
            <a:ext cx="118903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528888"/>
            <a:ext cx="2917825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5040313" y="4940300"/>
            <a:ext cx="7153275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655763" y="2133600"/>
            <a:ext cx="1587" cy="2808288"/>
          </a:xfrm>
          <a:prstGeom prst="line">
            <a:avLst/>
          </a:prstGeom>
          <a:noFill/>
          <a:ln w="889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0312" y="2060848"/>
            <a:ext cx="6601097" cy="2775348"/>
          </a:xfrm>
        </p:spPr>
        <p:txBody>
          <a:bodyPr anchor="b"/>
          <a:lstStyle>
            <a:lvl1pPr algn="l">
              <a:defRPr lang="ru-RU" sz="3600" b="1" kern="1200" dirty="0">
                <a:solidFill>
                  <a:srgbClr val="1E4A9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2667" y="5069954"/>
            <a:ext cx="6598742" cy="1023342"/>
          </a:xfrm>
        </p:spPr>
        <p:txBody>
          <a:bodyPr/>
          <a:lstStyle>
            <a:lvl1pPr marL="0" indent="0" algn="ctr">
              <a:buNone/>
              <a:defRPr lang="ru-RU" sz="2000" b="1" kern="1200" dirty="0">
                <a:solidFill>
                  <a:srgbClr val="1E4A9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11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FDE66-2E2E-4310-BB7F-AC1D1E830E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4672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1725" y="365125"/>
            <a:ext cx="2627313" cy="5807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1125" cy="5807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F4FC9-F947-42AC-9D2D-0888A0684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50054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083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9224-C93D-4037-AC0D-BDB3AE096A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8942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648017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11017250" y="608330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175" y="0"/>
            <a:ext cx="5305251" cy="1401763"/>
          </a:xfrm>
        </p:spPr>
        <p:txBody>
          <a:bodyPr anchor="b"/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1439"/>
            <a:ext cx="10947226" cy="4503761"/>
          </a:xfrm>
        </p:spPr>
        <p:txBody>
          <a:bodyPr/>
          <a:lstStyle>
            <a:lvl1pPr marL="0" indent="355600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/>
              <a:t>14.03.18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idx="11"/>
          </p:nvPr>
        </p:nvSpPr>
        <p:spPr>
          <a:xfrm>
            <a:off x="10947400" y="6146800"/>
            <a:ext cx="642938" cy="360363"/>
          </a:xfrm>
        </p:spPr>
        <p:txBody>
          <a:bodyPr/>
          <a:lstStyle>
            <a:lvl1pPr algn="ctr">
              <a:defRPr lang="ru-RU" altLang="ru-RU" sz="2200" b="1" kern="120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A3B21F8C-F157-4902-A8BA-C9AD5420D3C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77456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24BF-3E04-4E00-99B3-66C2B7129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928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E3F5BB0E-9728-4805-868C-0C1FFED65BAC}" type="slidenum">
              <a:rPr smtClean="0"/>
              <a:pPr>
                <a:defRPr/>
              </a:pPr>
              <a:t>‹#›</a:t>
            </a:fld>
            <a:endParaRPr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60580" y="1495425"/>
            <a:ext cx="5156045" cy="45482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84826" y="1495424"/>
            <a:ext cx="5299174" cy="4548271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/>
              <a:t>14.03.18</a:t>
            </a:r>
          </a:p>
        </p:txBody>
      </p:sp>
    </p:spTree>
    <p:extLst>
      <p:ext uri="{BB962C8B-B14F-4D97-AF65-F5344CB8AC3E}">
        <p14:creationId xmlns="" xmlns:p14="http://schemas.microsoft.com/office/powerpoint/2010/main" val="57217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C8623421-81FF-44C4-8146-B6856EB2AB64}" type="slidenum">
              <a:rPr smtClean="0"/>
              <a:pPr>
                <a:defRPr/>
              </a:pPr>
              <a:t>‹#›</a:t>
            </a:fld>
            <a:endParaRPr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6384925" y="1644650"/>
            <a:ext cx="5299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 smtClean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857250" y="1644650"/>
            <a:ext cx="5159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 smtClean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60580" y="2132855"/>
            <a:ext cx="5156045" cy="39108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6384826" y="2132855"/>
            <a:ext cx="5299174" cy="3910840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/>
              <a:t>14.03.18</a:t>
            </a:r>
          </a:p>
        </p:txBody>
      </p:sp>
    </p:spTree>
    <p:extLst>
      <p:ext uri="{BB962C8B-B14F-4D97-AF65-F5344CB8AC3E}">
        <p14:creationId xmlns="" xmlns:p14="http://schemas.microsoft.com/office/powerpoint/2010/main" val="19083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6E2789B-70A2-4AF1-B389-800FF3CCF5BD}" type="slidenum">
              <a:rPr smtClean="0"/>
              <a:pPr>
                <a:defRPr/>
              </a:pPr>
              <a:t>‹#›</a:t>
            </a:fld>
            <a:endParaRPr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0" y="6640513"/>
            <a:ext cx="12193588" cy="233362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Объект 3"/>
          <p:cNvSpPr>
            <a:spLocks noGrp="1"/>
          </p:cNvSpPr>
          <p:nvPr>
            <p:ph sz="half" idx="2"/>
          </p:nvPr>
        </p:nvSpPr>
        <p:spPr>
          <a:xfrm>
            <a:off x="336154" y="1495424"/>
            <a:ext cx="11449272" cy="4548271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/>
              <a:t>14.03.18</a:t>
            </a:r>
          </a:p>
        </p:txBody>
      </p:sp>
    </p:spTree>
    <p:extLst>
      <p:ext uri="{BB962C8B-B14F-4D97-AF65-F5344CB8AC3E}">
        <p14:creationId xmlns="" xmlns:p14="http://schemas.microsoft.com/office/powerpoint/2010/main" val="11909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C02D4A9-9598-41CA-8D4A-C989EF66EAEA}" type="slidenum">
              <a:rPr smtClean="0"/>
              <a:pPr>
                <a:defRPr/>
              </a:pPr>
              <a:t>‹#›</a:t>
            </a:fld>
            <a:endParaRPr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857250" y="1644650"/>
            <a:ext cx="5159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 smtClean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857250" y="5516563"/>
            <a:ext cx="51593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1400" dirty="0" smtClean="0">
                <a:solidFill>
                  <a:srgbClr val="424241"/>
                </a:solidFill>
              </a:rPr>
              <a:t>Для элементов дополнительного текста (сноски, таблицы, подрисуночные подписи) допускается использование шрифта . </a:t>
            </a:r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6384925" y="5516563"/>
            <a:ext cx="5299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1400" dirty="0" smtClean="0">
                <a:solidFill>
                  <a:srgbClr val="424241"/>
                </a:solidFill>
              </a:rPr>
              <a:t>Для элементов дополнительного текста (сноски, таблицы, подрисуночные подписи) допускается использование шрифта 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860580" y="2132856"/>
            <a:ext cx="5156045" cy="32741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6384826" y="2132855"/>
            <a:ext cx="5299174" cy="3274195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/>
              <a:t>14.03.18</a:t>
            </a:r>
          </a:p>
        </p:txBody>
      </p:sp>
    </p:spTree>
    <p:extLst>
      <p:ext uri="{BB962C8B-B14F-4D97-AF65-F5344CB8AC3E}">
        <p14:creationId xmlns="" xmlns:p14="http://schemas.microsoft.com/office/powerpoint/2010/main" val="228671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017F-7144-4EE9-A225-4AF6957772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052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D8C2-58F5-414A-931C-A751EFF1CC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6891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083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0838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1029" name="Text Box 4"/>
          <p:cNvSpPr txBox="1">
            <a:spLocks noChangeArrowheads="1"/>
          </p:cNvSpPr>
          <p:nvPr userDrawn="1"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E3A4EE-04F8-4B8E-9B79-96358E665F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7" r:id="rId3"/>
    <p:sldLayoutId id="2147483675" r:id="rId4"/>
    <p:sldLayoutId id="2147483676" r:id="rId5"/>
    <p:sldLayoutId id="2147483677" r:id="rId6"/>
    <p:sldLayoutId id="2147483678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16874" y="5072074"/>
            <a:ext cx="4878530" cy="1023342"/>
          </a:xfrm>
        </p:spPr>
        <p:txBody>
          <a:bodyPr/>
          <a:lstStyle/>
          <a:p>
            <a:pPr algn="r" defTabSz="538163">
              <a:spcBef>
                <a:spcPts val="300"/>
              </a:spcBef>
            </a:pPr>
            <a:r>
              <a:rPr lang="ru-RU" altLang="ru-RU" dirty="0"/>
              <a:t>Работько Анастасия Дмитриевна</a:t>
            </a:r>
          </a:p>
          <a:p>
            <a:pPr algn="r" defTabSz="538163">
              <a:spcBef>
                <a:spcPts val="300"/>
              </a:spcBef>
            </a:pPr>
            <a:r>
              <a:rPr lang="ru-RU" altLang="ru-RU" dirty="0"/>
              <a:t>Председатель Объединенного совета</a:t>
            </a:r>
          </a:p>
          <a:p>
            <a:pPr algn="r" defTabSz="538163">
              <a:spcBef>
                <a:spcPts val="300"/>
              </a:spcBef>
            </a:pPr>
            <a:r>
              <a:rPr lang="ru-RU" altLang="ru-RU" dirty="0" smtClean="0"/>
              <a:t>обучающихся</a:t>
            </a:r>
            <a:endParaRPr lang="ru-RU" altLang="ru-RU" dirty="0"/>
          </a:p>
          <a:p>
            <a:pPr algn="r" defTabSz="538163">
              <a:spcBef>
                <a:spcPts val="300"/>
              </a:spcBef>
            </a:pPr>
            <a:endParaRPr lang="ru-RU" altLang="ru-RU" dirty="0" smtClean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/>
              <a:t>Об установлении размеров </a:t>
            </a:r>
            <a:r>
              <a:rPr lang="ru-RU" b="0" dirty="0" smtClean="0"/>
              <a:t>стипендий</a:t>
            </a:r>
            <a:r>
              <a:rPr lang="en-US" b="0" dirty="0" smtClean="0"/>
              <a:t> </a:t>
            </a:r>
            <a:r>
              <a:rPr lang="ru-RU" b="0" dirty="0" smtClean="0"/>
              <a:t>с 1.09.2019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9625186" y="188640"/>
            <a:ext cx="1512168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9625186" y="188640"/>
            <a:ext cx="1512168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391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574234" cy="1414485"/>
          </a:xfrm>
        </p:spPr>
        <p:txBody>
          <a:bodyPr/>
          <a:lstStyle/>
          <a:p>
            <a:r>
              <a:rPr lang="ru-RU" sz="3200" b="0" dirty="0"/>
              <a:t>О</a:t>
            </a:r>
            <a:r>
              <a:rPr lang="ru-RU" sz="3200" b="0" dirty="0" smtClean="0"/>
              <a:t>бучающимся </a:t>
            </a:r>
            <a:r>
              <a:rPr lang="ru-RU" sz="3200" dirty="0"/>
              <a:t>первого</a:t>
            </a:r>
            <a:r>
              <a:rPr lang="ru-RU" sz="3200" b="0" dirty="0"/>
              <a:t> курса очной формы обучения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095455704"/>
              </p:ext>
            </p:extLst>
          </p:nvPr>
        </p:nvGraphicFramePr>
        <p:xfrm>
          <a:off x="336550" y="1495425"/>
          <a:ext cx="11449050" cy="4548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574234" cy="1414485"/>
          </a:xfrm>
        </p:spPr>
        <p:txBody>
          <a:bodyPr/>
          <a:lstStyle/>
          <a:p>
            <a:r>
              <a:rPr lang="ru-RU" sz="3200" b="0" dirty="0"/>
              <a:t>О</a:t>
            </a:r>
            <a:r>
              <a:rPr lang="ru-RU" sz="3200" b="0" dirty="0" smtClean="0"/>
              <a:t>бучающимся </a:t>
            </a:r>
            <a:r>
              <a:rPr lang="ru-RU" sz="3200" dirty="0"/>
              <a:t>первого</a:t>
            </a:r>
            <a:r>
              <a:rPr lang="ru-RU" sz="3200" b="0" dirty="0"/>
              <a:t> курса очной формы обучения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53151534"/>
              </p:ext>
            </p:extLst>
          </p:nvPr>
        </p:nvGraphicFramePr>
        <p:xfrm>
          <a:off x="336550" y="1495425"/>
          <a:ext cx="11449050" cy="3301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545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664746" cy="1414485"/>
          </a:xfrm>
        </p:spPr>
        <p:txBody>
          <a:bodyPr/>
          <a:lstStyle/>
          <a:p>
            <a:r>
              <a:rPr lang="ru-RU" sz="2800" b="0" dirty="0"/>
              <a:t>С</a:t>
            </a:r>
            <a:r>
              <a:rPr lang="ru-RU" sz="2800" b="0" dirty="0" smtClean="0"/>
              <a:t>тудентам </a:t>
            </a:r>
            <a:r>
              <a:rPr lang="ru-RU" sz="2800" dirty="0"/>
              <a:t>второго и последующих </a:t>
            </a:r>
            <a:r>
              <a:rPr lang="ru-RU" sz="2800" b="0" dirty="0"/>
              <a:t>курсов, обучающимся по очной форме обучения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002882504"/>
              </p:ext>
            </p:extLst>
          </p:nvPr>
        </p:nvGraphicFramePr>
        <p:xfrm>
          <a:off x="336550" y="2636911"/>
          <a:ext cx="11449050" cy="3406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01779" y="1916832"/>
            <a:ext cx="4918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По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итогам экзаменационных сессий</a:t>
            </a:r>
          </a:p>
        </p:txBody>
      </p:sp>
    </p:spTree>
    <p:extLst>
      <p:ext uri="{BB962C8B-B14F-4D97-AF65-F5344CB8AC3E}">
        <p14:creationId xmlns="" xmlns:p14="http://schemas.microsoft.com/office/powerpoint/2010/main" val="138473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664746" cy="1414485"/>
          </a:xfrm>
        </p:spPr>
        <p:txBody>
          <a:bodyPr/>
          <a:lstStyle/>
          <a:p>
            <a:r>
              <a:rPr lang="ru-RU" sz="2800" b="0" dirty="0"/>
              <a:t>С</a:t>
            </a:r>
            <a:r>
              <a:rPr lang="ru-RU" sz="2800" b="0" dirty="0" smtClean="0"/>
              <a:t>тудентам </a:t>
            </a:r>
            <a:r>
              <a:rPr lang="ru-RU" sz="2800" dirty="0"/>
              <a:t>второго и последующих </a:t>
            </a:r>
            <a:r>
              <a:rPr lang="ru-RU" sz="2800" b="0" dirty="0"/>
              <a:t>курсов, обучающимся по очной форме обучения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122563800"/>
              </p:ext>
            </p:extLst>
          </p:nvPr>
        </p:nvGraphicFramePr>
        <p:xfrm>
          <a:off x="336154" y="2924944"/>
          <a:ext cx="11449050" cy="1750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579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544616" cy="1414485"/>
          </a:xfrm>
        </p:spPr>
        <p:txBody>
          <a:bodyPr/>
          <a:lstStyle/>
          <a:p>
            <a:r>
              <a:rPr lang="ru-RU" sz="2400" b="0" dirty="0" smtClean="0"/>
              <a:t>Повышенная социальная стипендия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183566854"/>
              </p:ext>
            </p:extLst>
          </p:nvPr>
        </p:nvGraphicFramePr>
        <p:xfrm>
          <a:off x="336154" y="2924944"/>
          <a:ext cx="11449050" cy="1750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136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544616" cy="1414485"/>
          </a:xfrm>
        </p:spPr>
        <p:txBody>
          <a:bodyPr/>
          <a:lstStyle/>
          <a:p>
            <a:r>
              <a:rPr lang="ru-RU" sz="2400" b="0" dirty="0"/>
              <a:t>А</a:t>
            </a:r>
            <a:r>
              <a:rPr lang="ru-RU" sz="2400" b="0" dirty="0" smtClean="0"/>
              <a:t>спирантам </a:t>
            </a:r>
            <a:r>
              <a:rPr lang="ru-RU" sz="2400" b="0" dirty="0"/>
              <a:t>второго и последующих курсов, обучающимся по очной форме обучения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24663185"/>
              </p:ext>
            </p:extLst>
          </p:nvPr>
        </p:nvGraphicFramePr>
        <p:xfrm>
          <a:off x="336550" y="2636911"/>
          <a:ext cx="11449050" cy="3406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01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544616" cy="1414485"/>
          </a:xfrm>
        </p:spPr>
        <p:txBody>
          <a:bodyPr/>
          <a:lstStyle/>
          <a:p>
            <a:r>
              <a:rPr lang="ru-RU" sz="2400" b="0" dirty="0" smtClean="0"/>
              <a:t>Иностранным </a:t>
            </a:r>
            <a:r>
              <a:rPr lang="ru-RU" sz="2400" b="0" dirty="0"/>
              <a:t>гражданам и лицам без гражданства, осваивающим основные профессиональные образовательные программы по очной форме обучения</a:t>
            </a:r>
            <a:endParaRPr lang="ru-RU" sz="105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062139375"/>
              </p:ext>
            </p:extLst>
          </p:nvPr>
        </p:nvGraphicFramePr>
        <p:xfrm>
          <a:off x="336154" y="2924944"/>
          <a:ext cx="11449050" cy="1750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492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544616" cy="1414485"/>
          </a:xfrm>
        </p:spPr>
        <p:txBody>
          <a:bodyPr/>
          <a:lstStyle/>
          <a:p>
            <a:r>
              <a:rPr lang="ru-RU" sz="2400" b="0" dirty="0" smtClean="0"/>
              <a:t>Ежемесячный фонд повышенной государственной академической стипендии </a:t>
            </a:r>
            <a:endParaRPr lang="ru-RU" sz="1050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17.09.2019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64146" y="3140968"/>
            <a:ext cx="11449272" cy="74248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1E4A91"/>
                </a:solidFill>
              </a:rPr>
              <a:t>н</a:t>
            </a:r>
            <a:r>
              <a:rPr lang="ru-RU" sz="4000" b="1" dirty="0" smtClean="0">
                <a:solidFill>
                  <a:srgbClr val="1E4A91"/>
                </a:solidFill>
              </a:rPr>
              <a:t>е менее     1 700 000 рублей</a:t>
            </a:r>
            <a:endParaRPr lang="ru-RU" sz="4000" b="1" dirty="0">
              <a:solidFill>
                <a:srgbClr val="1E4A9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718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270</Words>
  <Application>Microsoft Office PowerPoint</Application>
  <PresentationFormat>Произвольный</PresentationFormat>
  <Paragraphs>49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 установлении размеров стипендий с 1.09.2019</vt:lpstr>
      <vt:lpstr>Обучающимся первого курса очной формы обучения</vt:lpstr>
      <vt:lpstr>Обучающимся первого курса очной формы обучения</vt:lpstr>
      <vt:lpstr>Студентам второго и последующих курсов, обучающимся по очной форме обучения</vt:lpstr>
      <vt:lpstr>Студентам второго и последующих курсов, обучающимся по очной форме обучения</vt:lpstr>
      <vt:lpstr>Повышенная социальная стипендия</vt:lpstr>
      <vt:lpstr>Аспирантам второго и последующих курсов, обучающимся по очной форме обучения</vt:lpstr>
      <vt:lpstr>Иностранным гражданам и лицам без гражданства, осваивающим основные профессиональные образовательные программы по очной форме обучения</vt:lpstr>
      <vt:lpstr>Ежемесячный фонд повышенной государственной академической стипендии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IQ</dc:creator>
  <cp:lastModifiedBy>SkryabinaOB</cp:lastModifiedBy>
  <cp:revision>118</cp:revision>
  <cp:lastPrinted>1601-01-01T00:00:00Z</cp:lastPrinted>
  <dcterms:created xsi:type="dcterms:W3CDTF">2016-12-26T19:25:54Z</dcterms:created>
  <dcterms:modified xsi:type="dcterms:W3CDTF">2019-09-24T14:11:39Z</dcterms:modified>
</cp:coreProperties>
</file>