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58" r:id="rId5"/>
    <p:sldId id="259" r:id="rId6"/>
    <p:sldId id="264" r:id="rId7"/>
    <p:sldId id="261" r:id="rId8"/>
    <p:sldId id="260" r:id="rId9"/>
    <p:sldId id="262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369F2-EF9E-4932-A748-7FCB63BBBFBA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0AFF0-830A-4A65-821D-C334F01AF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648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7CB2-C338-4BA0-91CA-4DA43A34CDA5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FD07F-7CF0-45BB-900E-F1DE4043C2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56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Кризис возникает когда существующие средства достижения целей становятся неадекватными, в результате чего возникают непредсказуемые ситуации.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FD07F-7CF0-45BB-900E-F1DE4043C24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67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3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60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02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486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80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2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73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682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99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429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39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A7FD-9793-4321-A108-5911AF1C681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EBBE-764F-4359-85A8-11EEBEC89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6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Об экспериментальных площадках, направленных на развитие университета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Тимонина Л.И.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611" y="476672"/>
            <a:ext cx="484663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69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Присвоение статуса экспериментальной площадки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ученого совета университета</a:t>
            </a:r>
          </a:p>
          <a:p>
            <a:r>
              <a:rPr lang="ru-RU" dirty="0" smtClean="0"/>
              <a:t>Приказ ректора об открытии экспериментальной площадки с указанием объекта, субъекта, срока и предполагаемого результата.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54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Условия экспериментальной деятельности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Организционно</a:t>
            </a:r>
            <a:r>
              <a:rPr lang="ru-RU" dirty="0" smtClean="0"/>
              <a:t>-управленческая поддержка субъекта</a:t>
            </a:r>
          </a:p>
          <a:p>
            <a:r>
              <a:rPr lang="ru-RU" dirty="0"/>
              <a:t>Ф</a:t>
            </a:r>
            <a:r>
              <a:rPr lang="ru-RU" dirty="0" smtClean="0"/>
              <a:t>инансовая поддержка участников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615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Проект решения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Директорам институтов в течение двух недель (</a:t>
            </a:r>
            <a:r>
              <a:rPr lang="ru-RU" b="1" dirty="0" smtClean="0"/>
              <a:t>до 12 ноября</a:t>
            </a:r>
            <a:r>
              <a:rPr lang="ru-RU" dirty="0" smtClean="0"/>
              <a:t>) обсудить возможности и идеи создания экспериментальных площадок;</a:t>
            </a:r>
          </a:p>
          <a:p>
            <a:r>
              <a:rPr lang="ru-RU" b="1" dirty="0" smtClean="0"/>
              <a:t>16 ноября </a:t>
            </a:r>
            <a:r>
              <a:rPr lang="ru-RU" dirty="0" smtClean="0"/>
              <a:t>представить идеи на совместном совещании директоров и ректората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46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Ключевые задачи университета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Соответствие как минимум 3 </a:t>
            </a:r>
            <a:r>
              <a:rPr lang="ru-RU" b="1" dirty="0" smtClean="0"/>
              <a:t>показателям ПСАЛ</a:t>
            </a:r>
            <a:r>
              <a:rPr lang="ru-RU" dirty="0" smtClean="0"/>
              <a:t> (присутствие в глобальных рейтингах, количество студентов очной формы обучения более 4000, доходы более 1 млрд., доходы НИОКР не менее 5%)</a:t>
            </a:r>
          </a:p>
          <a:p>
            <a:r>
              <a:rPr lang="ru-RU" b="1" dirty="0" smtClean="0"/>
              <a:t>Обеспечение востребованности</a:t>
            </a:r>
            <a:r>
              <a:rPr lang="ru-RU" dirty="0" smtClean="0"/>
              <a:t> у абитуриентов (конкурс на момент подачи согласий) и на рынке труда (уровень заработной платы выпускников выше средней по региону)</a:t>
            </a:r>
          </a:p>
          <a:p>
            <a:r>
              <a:rPr lang="ru-RU" b="1" dirty="0" smtClean="0"/>
              <a:t>Обеспечение качества выпускника – превосходство </a:t>
            </a:r>
            <a:r>
              <a:rPr lang="ru-RU" dirty="0" smtClean="0"/>
              <a:t>(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компетенций, в том числе, направленных на саморазвитие)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54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Организационный формат деятельности по решению задач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Экспериментальная площадка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6629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Эксперимент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Эксперимент</a:t>
            </a:r>
            <a:r>
              <a:rPr lang="ru-RU" dirty="0"/>
              <a:t> – это </a:t>
            </a:r>
            <a:r>
              <a:rPr lang="ru-RU" dirty="0" smtClean="0"/>
              <a:t>метод введения инноваций, </a:t>
            </a:r>
            <a:r>
              <a:rPr lang="ru-RU" dirty="0"/>
              <a:t>при котором происходит активное воздействие на </a:t>
            </a:r>
            <a:r>
              <a:rPr lang="ru-RU" dirty="0" smtClean="0"/>
              <a:t>существующие явления действительности путем </a:t>
            </a:r>
            <a:r>
              <a:rPr lang="ru-RU" b="1" dirty="0"/>
              <a:t>создания новых </a:t>
            </a:r>
            <a:r>
              <a:rPr lang="ru-RU" b="1" dirty="0" smtClean="0"/>
              <a:t>условий (содержание, технологии, процессы, организационные формы деятельности…)</a:t>
            </a:r>
            <a:r>
              <a:rPr lang="ru-RU" dirty="0" smtClean="0"/>
              <a:t>, </a:t>
            </a:r>
            <a:r>
              <a:rPr lang="ru-RU" dirty="0"/>
              <a:t>соответствующих цели </a:t>
            </a:r>
            <a:r>
              <a:rPr lang="ru-RU" dirty="0" smtClean="0"/>
              <a:t>деятельности.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08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Сущность эксперимента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активное вмешательство в образовательный, научный, управленческий процесс </a:t>
            </a:r>
            <a:r>
              <a:rPr lang="ru-RU" dirty="0" smtClean="0"/>
              <a:t>с </a:t>
            </a:r>
            <a:r>
              <a:rPr lang="ru-RU" dirty="0"/>
              <a:t>целью его </a:t>
            </a:r>
            <a:r>
              <a:rPr lang="ru-RU" dirty="0" smtClean="0"/>
              <a:t>изменения и изучения </a:t>
            </a:r>
            <a:r>
              <a:rPr lang="ru-RU" dirty="0"/>
              <a:t>в </a:t>
            </a:r>
            <a:r>
              <a:rPr lang="ru-RU" dirty="0" smtClean="0"/>
              <a:t>новых заранее </a:t>
            </a:r>
            <a:r>
              <a:rPr lang="ru-RU" dirty="0"/>
              <a:t>запланированных параметрах и </a:t>
            </a:r>
            <a:r>
              <a:rPr lang="ru-RU" dirty="0" smtClean="0"/>
              <a:t>условиях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64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Направления экспериментальной работы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Рост эффективности деятельности объекта (основные показатели ПСАЛ)</a:t>
            </a:r>
          </a:p>
          <a:p>
            <a:r>
              <a:rPr lang="ru-RU" dirty="0" smtClean="0"/>
              <a:t>Развитие уникальности - превосходства объекта в масштабе страны (востребованность)</a:t>
            </a:r>
          </a:p>
          <a:p>
            <a:r>
              <a:rPr lang="ru-RU" dirty="0" smtClean="0"/>
              <a:t>Преодоление кризиса текущего состояния объекта, преодоление негативных тенденций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16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Субъекты экспериментальной деятельности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Институт</a:t>
            </a:r>
          </a:p>
          <a:p>
            <a:r>
              <a:rPr lang="ru-RU" dirty="0" smtClean="0"/>
              <a:t>Кафедра</a:t>
            </a:r>
          </a:p>
          <a:p>
            <a:r>
              <a:rPr lang="ru-RU" dirty="0" smtClean="0"/>
              <a:t>Иное структурное подразделение (лаборатория, центр…)</a:t>
            </a:r>
          </a:p>
          <a:p>
            <a:r>
              <a:rPr lang="ru-RU" dirty="0" smtClean="0"/>
              <a:t>ОП (руководитель, </a:t>
            </a:r>
            <a:r>
              <a:rPr lang="ru-RU" dirty="0" err="1" smtClean="0"/>
              <a:t>пед.коллектив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Инициативная группа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87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Этапы экспериментальной деятельности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Подготовительный этап </a:t>
            </a:r>
            <a:r>
              <a:rPr lang="ru-RU" dirty="0" smtClean="0"/>
              <a:t>(формулировка </a:t>
            </a:r>
            <a:r>
              <a:rPr lang="ru-RU" b="1" dirty="0" smtClean="0"/>
              <a:t>целей</a:t>
            </a:r>
            <a:r>
              <a:rPr lang="ru-RU" dirty="0" smtClean="0"/>
              <a:t>; </a:t>
            </a:r>
            <a:r>
              <a:rPr lang="ru-RU" b="1" dirty="0" smtClean="0"/>
              <a:t>гипотезы</a:t>
            </a:r>
            <a:r>
              <a:rPr lang="ru-RU" dirty="0" smtClean="0"/>
              <a:t>; определение </a:t>
            </a:r>
            <a:r>
              <a:rPr lang="ru-RU" b="1" dirty="0" smtClean="0"/>
              <a:t>объекта, признаков</a:t>
            </a:r>
            <a:r>
              <a:rPr lang="ru-RU" dirty="0" smtClean="0"/>
              <a:t>, по которым можно судить об изменениях и </a:t>
            </a:r>
            <a:r>
              <a:rPr lang="ru-RU" b="1" dirty="0" smtClean="0"/>
              <a:t>диагностика</a:t>
            </a:r>
            <a:r>
              <a:rPr lang="ru-RU" dirty="0" smtClean="0"/>
              <a:t> текущего состояния; определение </a:t>
            </a:r>
            <a:r>
              <a:rPr lang="ru-RU" b="1" dirty="0" smtClean="0"/>
              <a:t>действий-изменений</a:t>
            </a:r>
            <a:r>
              <a:rPr lang="ru-RU" dirty="0" smtClean="0"/>
              <a:t> )</a:t>
            </a:r>
          </a:p>
          <a:p>
            <a:r>
              <a:rPr lang="ru-RU" b="1" u="sng" dirty="0" smtClean="0"/>
              <a:t>Основной этап </a:t>
            </a:r>
            <a:r>
              <a:rPr lang="ru-RU" dirty="0" smtClean="0"/>
              <a:t>(непосредственно </a:t>
            </a:r>
            <a:r>
              <a:rPr lang="ru-RU" b="1" dirty="0" smtClean="0"/>
              <a:t>изменения</a:t>
            </a:r>
            <a:r>
              <a:rPr lang="ru-RU" dirty="0" smtClean="0"/>
              <a:t> условий)</a:t>
            </a:r>
          </a:p>
          <a:p>
            <a:r>
              <a:rPr lang="ru-RU" b="1" u="sng" dirty="0" smtClean="0"/>
              <a:t>Заключительный </a:t>
            </a:r>
            <a:r>
              <a:rPr lang="ru-RU" dirty="0" smtClean="0"/>
              <a:t>(итоговая </a:t>
            </a:r>
            <a:r>
              <a:rPr lang="ru-RU" b="1" dirty="0" smtClean="0"/>
              <a:t>диагностика</a:t>
            </a:r>
            <a:r>
              <a:rPr lang="ru-RU" dirty="0" smtClean="0"/>
              <a:t> объекта; </a:t>
            </a:r>
            <a:r>
              <a:rPr lang="ru-RU" b="1" dirty="0" smtClean="0"/>
              <a:t>описание результатов </a:t>
            </a:r>
            <a:r>
              <a:rPr lang="ru-RU" dirty="0" smtClean="0"/>
              <a:t>– конечного состояния объекта; </a:t>
            </a:r>
            <a:r>
              <a:rPr lang="ru-RU" b="1" dirty="0" smtClean="0"/>
              <a:t>анализ</a:t>
            </a:r>
            <a:r>
              <a:rPr lang="ru-RU" dirty="0" smtClean="0"/>
              <a:t> экспериментальной деятельности)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17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Требования к экспериментальной площадке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Соответствие эксперимента стратегическим задачам университета</a:t>
            </a:r>
          </a:p>
          <a:p>
            <a:r>
              <a:rPr lang="ru-RU" dirty="0" smtClean="0"/>
              <a:t>Соответствие этапам экспериментальной деятельности</a:t>
            </a:r>
          </a:p>
          <a:p>
            <a:r>
              <a:rPr lang="ru-RU" dirty="0" smtClean="0"/>
              <a:t>Ориентированность на результат </a:t>
            </a:r>
          </a:p>
          <a:p>
            <a:r>
              <a:rPr lang="ru-RU" dirty="0" smtClean="0"/>
              <a:t>Конечность (четкая ориентация во времени)</a:t>
            </a:r>
          </a:p>
          <a:p>
            <a:r>
              <a:rPr lang="ru-RU" dirty="0" smtClean="0"/>
              <a:t>Технологичность</a:t>
            </a:r>
          </a:p>
          <a:p>
            <a:r>
              <a:rPr lang="ru-RU" dirty="0" err="1" smtClean="0"/>
              <a:t>Воспроизводимость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45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274</TotalTime>
  <Words>370</Words>
  <Application>Microsoft Office PowerPoint</Application>
  <PresentationFormat>Экран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 экспериментальных площадках, направленных на развитие университета</vt:lpstr>
      <vt:lpstr>Ключевые задачи университета</vt:lpstr>
      <vt:lpstr>Организационный формат деятельности по решению задач</vt:lpstr>
      <vt:lpstr>Эксперимент</vt:lpstr>
      <vt:lpstr>Сущность эксперимента </vt:lpstr>
      <vt:lpstr>Направления экспериментальной работы</vt:lpstr>
      <vt:lpstr>Субъекты экспериментальной деятельности</vt:lpstr>
      <vt:lpstr>Этапы экспериментальной деятельности</vt:lpstr>
      <vt:lpstr>Требования к экспериментальной площадке</vt:lpstr>
      <vt:lpstr>Присвоение статуса экспериментальной площадки</vt:lpstr>
      <vt:lpstr>Условия экспериментальной деятельности</vt:lpstr>
      <vt:lpstr>Проект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Тимонина Любовь Ильинична</dc:creator>
  <cp:lastModifiedBy>denisovair</cp:lastModifiedBy>
  <cp:revision>12</cp:revision>
  <cp:lastPrinted>2020-10-28T10:33:33Z</cp:lastPrinted>
  <dcterms:created xsi:type="dcterms:W3CDTF">2020-10-26T12:42:57Z</dcterms:created>
  <dcterms:modified xsi:type="dcterms:W3CDTF">2020-10-30T06:26:00Z</dcterms:modified>
</cp:coreProperties>
</file>