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60" r:id="rId3"/>
    <p:sldId id="259" r:id="rId4"/>
    <p:sldId id="257" r:id="rId5"/>
    <p:sldId id="256" r:id="rId6"/>
    <p:sldId id="262" r:id="rId7"/>
    <p:sldId id="275" r:id="rId8"/>
    <p:sldId id="263" r:id="rId9"/>
    <p:sldId id="273" r:id="rId10"/>
    <p:sldId id="264" r:id="rId11"/>
    <p:sldId id="265" r:id="rId12"/>
    <p:sldId id="276" r:id="rId13"/>
    <p:sldId id="278" r:id="rId14"/>
    <p:sldId id="267" r:id="rId15"/>
    <p:sldId id="279" r:id="rId16"/>
    <p:sldId id="274" r:id="rId17"/>
    <p:sldId id="269" r:id="rId18"/>
    <p:sldId id="270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08" d="100"/>
          <a:sy n="108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06A80-C96E-4D47-90DC-C496400E1FD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DA9F1-9CE0-4250-BE53-1EFA3E9CDD77}">
      <dgm:prSet phldrT="[Текст]" custT="1"/>
      <dgm:spPr/>
      <dgm:t>
        <a:bodyPr/>
        <a:lstStyle/>
        <a:p>
          <a:r>
            <a:rPr lang="ru-RU" sz="3200" dirty="0" smtClean="0"/>
            <a:t>Механизмы</a:t>
          </a:r>
          <a:endParaRPr lang="ru-RU" sz="3200" dirty="0"/>
        </a:p>
      </dgm:t>
    </dgm:pt>
    <dgm:pt modelId="{88CA57DE-462A-49D4-A252-C30E59508F9D}" type="parTrans" cxnId="{0567E522-9946-4C82-B8B8-729C4578007B}">
      <dgm:prSet/>
      <dgm:spPr/>
      <dgm:t>
        <a:bodyPr/>
        <a:lstStyle/>
        <a:p>
          <a:endParaRPr lang="ru-RU"/>
        </a:p>
      </dgm:t>
    </dgm:pt>
    <dgm:pt modelId="{60432BDF-A155-4E16-825E-8E2F8E1F2E81}" type="sibTrans" cxnId="{0567E522-9946-4C82-B8B8-729C4578007B}">
      <dgm:prSet/>
      <dgm:spPr/>
      <dgm:t>
        <a:bodyPr/>
        <a:lstStyle/>
        <a:p>
          <a:endParaRPr lang="ru-RU"/>
        </a:p>
      </dgm:t>
    </dgm:pt>
    <dgm:pt modelId="{46DD796F-BA9F-4195-A14E-B16B3D045FC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Формулирование участниками образовательного процесса </a:t>
          </a:r>
          <a:r>
            <a:rPr lang="ru-RU" sz="2000" b="1" dirty="0" smtClean="0">
              <a:solidFill>
                <a:schemeClr val="tx1"/>
              </a:solidFill>
            </a:rPr>
            <a:t>образовательного результата </a:t>
          </a:r>
          <a:r>
            <a:rPr lang="ru-RU" sz="2000" dirty="0" smtClean="0">
              <a:solidFill>
                <a:schemeClr val="tx1"/>
              </a:solidFill>
            </a:rPr>
            <a:t>в ОП (профессионального и личностного)</a:t>
          </a:r>
          <a:endParaRPr lang="ru-RU" sz="2000" dirty="0">
            <a:solidFill>
              <a:schemeClr val="tx1"/>
            </a:solidFill>
          </a:endParaRPr>
        </a:p>
      </dgm:t>
    </dgm:pt>
    <dgm:pt modelId="{9B226358-324A-44C8-884D-0D9E1273CD9D}" type="parTrans" cxnId="{C3348010-F779-4347-9DE9-DD33B72F59D2}">
      <dgm:prSet/>
      <dgm:spPr/>
      <dgm:t>
        <a:bodyPr/>
        <a:lstStyle/>
        <a:p>
          <a:endParaRPr lang="ru-RU"/>
        </a:p>
      </dgm:t>
    </dgm:pt>
    <dgm:pt modelId="{A1B8EF57-2820-40E8-83A2-AB2C16A2B2DA}" type="sibTrans" cxnId="{C3348010-F779-4347-9DE9-DD33B72F59D2}">
      <dgm:prSet/>
      <dgm:spPr/>
      <dgm:t>
        <a:bodyPr/>
        <a:lstStyle/>
        <a:p>
          <a:endParaRPr lang="ru-RU"/>
        </a:p>
      </dgm:t>
    </dgm:pt>
    <dgm:pt modelId="{AC306681-A6FB-4182-BE8A-8B2DAA3D55CC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Изменение содержания </a:t>
          </a:r>
          <a:r>
            <a:rPr lang="ru-RU" dirty="0" smtClean="0">
              <a:solidFill>
                <a:schemeClr val="tx1"/>
              </a:solidFill>
            </a:rPr>
            <a:t>образования (РУП) </a:t>
          </a:r>
          <a:r>
            <a: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rPr>
            <a:t>(четкое определение базовых научных знаний, системных фундаментальных знаний предмета будущей деятельности, знаний технологий деятельности, необходимости знания производства</a:t>
          </a:r>
          <a:r>
            <a:rPr lang="ru-RU" dirty="0" smtClean="0"/>
            <a:t>)</a:t>
          </a:r>
          <a:endParaRPr lang="ru-RU" dirty="0"/>
        </a:p>
      </dgm:t>
    </dgm:pt>
    <dgm:pt modelId="{062595AC-8D8C-483F-B877-873FD1FDB654}" type="parTrans" cxnId="{B65C0A50-572F-45B4-9171-8643B27E5622}">
      <dgm:prSet/>
      <dgm:spPr/>
      <dgm:t>
        <a:bodyPr/>
        <a:lstStyle/>
        <a:p>
          <a:endParaRPr lang="ru-RU"/>
        </a:p>
      </dgm:t>
    </dgm:pt>
    <dgm:pt modelId="{B773E1FE-0C79-4FB3-8937-3059B368130F}" type="sibTrans" cxnId="{B65C0A50-572F-45B4-9171-8643B27E5622}">
      <dgm:prSet/>
      <dgm:spPr/>
      <dgm:t>
        <a:bodyPr/>
        <a:lstStyle/>
        <a:p>
          <a:endParaRPr lang="ru-RU"/>
        </a:p>
      </dgm:t>
    </dgm:pt>
    <dgm:pt modelId="{3A6C5659-1D2C-489B-9F6D-AB45419C33F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Использование внешних </a:t>
          </a:r>
          <a:r>
            <a:rPr lang="ru-RU" sz="2000" b="1" dirty="0" smtClean="0">
              <a:solidFill>
                <a:schemeClr val="tx1"/>
              </a:solidFill>
            </a:rPr>
            <a:t>сетевых </a:t>
          </a:r>
          <a:r>
            <a:rPr lang="ru-RU" sz="2000" dirty="0" smtClean="0">
              <a:solidFill>
                <a:schemeClr val="tx1"/>
              </a:solidFill>
            </a:rPr>
            <a:t>ресурсов</a:t>
          </a:r>
          <a:endParaRPr lang="ru-RU" sz="2000" dirty="0">
            <a:solidFill>
              <a:schemeClr val="tx1"/>
            </a:solidFill>
          </a:endParaRPr>
        </a:p>
      </dgm:t>
    </dgm:pt>
    <dgm:pt modelId="{0E9338CC-DFC5-439D-BA79-F911A03687C4}" type="parTrans" cxnId="{B3500608-AC10-4117-A9A2-49295661C594}">
      <dgm:prSet/>
      <dgm:spPr/>
      <dgm:t>
        <a:bodyPr/>
        <a:lstStyle/>
        <a:p>
          <a:endParaRPr lang="ru-RU"/>
        </a:p>
      </dgm:t>
    </dgm:pt>
    <dgm:pt modelId="{3D42CD28-2EFF-4E46-BDF3-6DCD8CDE5E5C}" type="sibTrans" cxnId="{B3500608-AC10-4117-A9A2-49295661C594}">
      <dgm:prSet/>
      <dgm:spPr/>
      <dgm:t>
        <a:bodyPr/>
        <a:lstStyle/>
        <a:p>
          <a:endParaRPr lang="ru-RU"/>
        </a:p>
      </dgm:t>
    </dgm:pt>
    <dgm:pt modelId="{D0DC5107-396B-4923-AE39-177D76378A1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Переход от адаптивных к </a:t>
          </a:r>
          <a:r>
            <a:rPr lang="ru-RU" sz="2000" b="1" dirty="0" smtClean="0">
              <a:solidFill>
                <a:schemeClr val="tx1"/>
              </a:solidFill>
            </a:rPr>
            <a:t>развивающим и созидательным ОП</a:t>
          </a:r>
          <a:endParaRPr lang="ru-RU" sz="2000" b="1" dirty="0">
            <a:solidFill>
              <a:schemeClr val="tx1"/>
            </a:solidFill>
          </a:endParaRPr>
        </a:p>
      </dgm:t>
    </dgm:pt>
    <dgm:pt modelId="{3A6BC4B2-3E72-47B4-9640-DE653D50CDDF}" type="parTrans" cxnId="{56794BA8-6862-458F-A8C9-7400CBA0638A}">
      <dgm:prSet/>
      <dgm:spPr/>
      <dgm:t>
        <a:bodyPr/>
        <a:lstStyle/>
        <a:p>
          <a:endParaRPr lang="ru-RU"/>
        </a:p>
      </dgm:t>
    </dgm:pt>
    <dgm:pt modelId="{8DF83BDD-FDA2-4837-8ABD-ACB093E9BB1D}" type="sibTrans" cxnId="{56794BA8-6862-458F-A8C9-7400CBA0638A}">
      <dgm:prSet/>
      <dgm:spPr/>
      <dgm:t>
        <a:bodyPr/>
        <a:lstStyle/>
        <a:p>
          <a:endParaRPr lang="ru-RU"/>
        </a:p>
      </dgm:t>
    </dgm:pt>
    <dgm:pt modelId="{48DD1C0F-AD7D-4D32-80F0-C6C405CE95A1}" type="pres">
      <dgm:prSet presAssocID="{B3D06A80-C96E-4D47-90DC-C496400E1F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27A02-3159-4A2E-AB4F-2834CB264C10}" type="pres">
      <dgm:prSet presAssocID="{B3D06A80-C96E-4D47-90DC-C496400E1FDA}" presName="matrix" presStyleCnt="0"/>
      <dgm:spPr/>
    </dgm:pt>
    <dgm:pt modelId="{25E5B32C-A9E3-43E6-98C1-51696DAB502E}" type="pres">
      <dgm:prSet presAssocID="{B3D06A80-C96E-4D47-90DC-C496400E1FDA}" presName="tile1" presStyleLbl="node1" presStyleIdx="0" presStyleCnt="4"/>
      <dgm:spPr/>
      <dgm:t>
        <a:bodyPr/>
        <a:lstStyle/>
        <a:p>
          <a:endParaRPr lang="ru-RU"/>
        </a:p>
      </dgm:t>
    </dgm:pt>
    <dgm:pt modelId="{E313B8F2-5EE7-4CDF-A452-9332DDE801C0}" type="pres">
      <dgm:prSet presAssocID="{B3D06A80-C96E-4D47-90DC-C496400E1F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2FEF2-2148-451E-8B16-BC7D044F721B}" type="pres">
      <dgm:prSet presAssocID="{B3D06A80-C96E-4D47-90DC-C496400E1FDA}" presName="tile2" presStyleLbl="node1" presStyleIdx="1" presStyleCnt="4"/>
      <dgm:spPr/>
      <dgm:t>
        <a:bodyPr/>
        <a:lstStyle/>
        <a:p>
          <a:endParaRPr lang="ru-RU"/>
        </a:p>
      </dgm:t>
    </dgm:pt>
    <dgm:pt modelId="{47E3F2CE-3368-48DE-9636-B307615A0FBB}" type="pres">
      <dgm:prSet presAssocID="{B3D06A80-C96E-4D47-90DC-C496400E1F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79E7-B56A-4925-B83A-8306CBA4693D}" type="pres">
      <dgm:prSet presAssocID="{B3D06A80-C96E-4D47-90DC-C496400E1FDA}" presName="tile3" presStyleLbl="node1" presStyleIdx="2" presStyleCnt="4"/>
      <dgm:spPr/>
      <dgm:t>
        <a:bodyPr/>
        <a:lstStyle/>
        <a:p>
          <a:endParaRPr lang="ru-RU"/>
        </a:p>
      </dgm:t>
    </dgm:pt>
    <dgm:pt modelId="{4700B883-2EDF-4BB3-8D67-E7653E38E5A1}" type="pres">
      <dgm:prSet presAssocID="{B3D06A80-C96E-4D47-90DC-C496400E1F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9140-62DC-4C5C-9CA5-93F1416F486F}" type="pres">
      <dgm:prSet presAssocID="{B3D06A80-C96E-4D47-90DC-C496400E1FDA}" presName="tile4" presStyleLbl="node1" presStyleIdx="3" presStyleCnt="4"/>
      <dgm:spPr/>
      <dgm:t>
        <a:bodyPr/>
        <a:lstStyle/>
        <a:p>
          <a:endParaRPr lang="ru-RU"/>
        </a:p>
      </dgm:t>
    </dgm:pt>
    <dgm:pt modelId="{4A9A6CEB-43B2-474D-AE56-19352DD2753B}" type="pres">
      <dgm:prSet presAssocID="{B3D06A80-C96E-4D47-90DC-C496400E1F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66243-A64D-4A0D-A833-5C3A960509E1}" type="pres">
      <dgm:prSet presAssocID="{B3D06A80-C96E-4D47-90DC-C496400E1FD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00608-AC10-4117-A9A2-49295661C594}" srcId="{A30DA9F1-9CE0-4250-BE53-1EFA3E9CDD77}" destId="{3A6C5659-1D2C-489B-9F6D-AB45419C33F4}" srcOrd="2" destOrd="0" parTransId="{0E9338CC-DFC5-439D-BA79-F911A03687C4}" sibTransId="{3D42CD28-2EFF-4E46-BDF3-6DCD8CDE5E5C}"/>
    <dgm:cxn modelId="{B65C0A50-572F-45B4-9171-8643B27E5622}" srcId="{A30DA9F1-9CE0-4250-BE53-1EFA3E9CDD77}" destId="{AC306681-A6FB-4182-BE8A-8B2DAA3D55CC}" srcOrd="1" destOrd="0" parTransId="{062595AC-8D8C-483F-B877-873FD1FDB654}" sibTransId="{B773E1FE-0C79-4FB3-8937-3059B368130F}"/>
    <dgm:cxn modelId="{16554876-31C3-4D5A-BFF1-CF07EC7F3827}" type="presOf" srcId="{3A6C5659-1D2C-489B-9F6D-AB45419C33F4}" destId="{4700B883-2EDF-4BB3-8D67-E7653E38E5A1}" srcOrd="1" destOrd="0" presId="urn:microsoft.com/office/officeart/2005/8/layout/matrix1"/>
    <dgm:cxn modelId="{3654199F-69FE-4B3F-B220-1E7FF8775CD7}" type="presOf" srcId="{46DD796F-BA9F-4195-A14E-B16B3D045FC5}" destId="{25E5B32C-A9E3-43E6-98C1-51696DAB502E}" srcOrd="0" destOrd="0" presId="urn:microsoft.com/office/officeart/2005/8/layout/matrix1"/>
    <dgm:cxn modelId="{3A8AB955-E48D-411B-9BEE-B0D8A4BF588D}" type="presOf" srcId="{B3D06A80-C96E-4D47-90DC-C496400E1FDA}" destId="{48DD1C0F-AD7D-4D32-80F0-C6C405CE95A1}" srcOrd="0" destOrd="0" presId="urn:microsoft.com/office/officeart/2005/8/layout/matrix1"/>
    <dgm:cxn modelId="{EFFFF81F-3A5F-420B-813C-41B99EAF3F4B}" type="presOf" srcId="{3A6C5659-1D2C-489B-9F6D-AB45419C33F4}" destId="{A76A79E7-B56A-4925-B83A-8306CBA4693D}" srcOrd="0" destOrd="0" presId="urn:microsoft.com/office/officeart/2005/8/layout/matrix1"/>
    <dgm:cxn modelId="{BA012E05-4CB0-492B-BCFD-50F2F60B1E1C}" type="presOf" srcId="{AC306681-A6FB-4182-BE8A-8B2DAA3D55CC}" destId="{47E3F2CE-3368-48DE-9636-B307615A0FBB}" srcOrd="1" destOrd="0" presId="urn:microsoft.com/office/officeart/2005/8/layout/matrix1"/>
    <dgm:cxn modelId="{367CBF2A-E35F-41B5-98A2-B1BB9FF925E2}" type="presOf" srcId="{46DD796F-BA9F-4195-A14E-B16B3D045FC5}" destId="{E313B8F2-5EE7-4CDF-A452-9332DDE801C0}" srcOrd="1" destOrd="0" presId="urn:microsoft.com/office/officeart/2005/8/layout/matrix1"/>
    <dgm:cxn modelId="{56794BA8-6862-458F-A8C9-7400CBA0638A}" srcId="{A30DA9F1-9CE0-4250-BE53-1EFA3E9CDD77}" destId="{D0DC5107-396B-4923-AE39-177D76378A1B}" srcOrd="3" destOrd="0" parTransId="{3A6BC4B2-3E72-47B4-9640-DE653D50CDDF}" sibTransId="{8DF83BDD-FDA2-4837-8ABD-ACB093E9BB1D}"/>
    <dgm:cxn modelId="{9DCE0A0D-E168-4B9C-B7FD-DEDF798A31F2}" type="presOf" srcId="{D0DC5107-396B-4923-AE39-177D76378A1B}" destId="{4A9A6CEB-43B2-474D-AE56-19352DD2753B}" srcOrd="1" destOrd="0" presId="urn:microsoft.com/office/officeart/2005/8/layout/matrix1"/>
    <dgm:cxn modelId="{0567E522-9946-4C82-B8B8-729C4578007B}" srcId="{B3D06A80-C96E-4D47-90DC-C496400E1FDA}" destId="{A30DA9F1-9CE0-4250-BE53-1EFA3E9CDD77}" srcOrd="0" destOrd="0" parTransId="{88CA57DE-462A-49D4-A252-C30E59508F9D}" sibTransId="{60432BDF-A155-4E16-825E-8E2F8E1F2E81}"/>
    <dgm:cxn modelId="{F3829580-D702-4BF2-93E8-14FE4E954CC6}" type="presOf" srcId="{AC306681-A6FB-4182-BE8A-8B2DAA3D55CC}" destId="{D762FEF2-2148-451E-8B16-BC7D044F721B}" srcOrd="0" destOrd="0" presId="urn:microsoft.com/office/officeart/2005/8/layout/matrix1"/>
    <dgm:cxn modelId="{B2C53C17-2BD3-4DD3-B4CD-A938A2E1B5E0}" type="presOf" srcId="{A30DA9F1-9CE0-4250-BE53-1EFA3E9CDD77}" destId="{47866243-A64D-4A0D-A833-5C3A960509E1}" srcOrd="0" destOrd="0" presId="urn:microsoft.com/office/officeart/2005/8/layout/matrix1"/>
    <dgm:cxn modelId="{356502C2-B021-43D9-96B2-66A0C3BE21EB}" type="presOf" srcId="{D0DC5107-396B-4923-AE39-177D76378A1B}" destId="{48119140-62DC-4C5C-9CA5-93F1416F486F}" srcOrd="0" destOrd="0" presId="urn:microsoft.com/office/officeart/2005/8/layout/matrix1"/>
    <dgm:cxn modelId="{C3348010-F779-4347-9DE9-DD33B72F59D2}" srcId="{A30DA9F1-9CE0-4250-BE53-1EFA3E9CDD77}" destId="{46DD796F-BA9F-4195-A14E-B16B3D045FC5}" srcOrd="0" destOrd="0" parTransId="{9B226358-324A-44C8-884D-0D9E1273CD9D}" sibTransId="{A1B8EF57-2820-40E8-83A2-AB2C16A2B2DA}"/>
    <dgm:cxn modelId="{9B4752F3-BF8C-48B4-9BE0-2AF4856DC233}" type="presParOf" srcId="{48DD1C0F-AD7D-4D32-80F0-C6C405CE95A1}" destId="{62227A02-3159-4A2E-AB4F-2834CB264C10}" srcOrd="0" destOrd="0" presId="urn:microsoft.com/office/officeart/2005/8/layout/matrix1"/>
    <dgm:cxn modelId="{4FF2931D-A106-4804-B599-2172F78E3D52}" type="presParOf" srcId="{62227A02-3159-4A2E-AB4F-2834CB264C10}" destId="{25E5B32C-A9E3-43E6-98C1-51696DAB502E}" srcOrd="0" destOrd="0" presId="urn:microsoft.com/office/officeart/2005/8/layout/matrix1"/>
    <dgm:cxn modelId="{BC868A30-FC69-4E1D-91F7-E856708C4677}" type="presParOf" srcId="{62227A02-3159-4A2E-AB4F-2834CB264C10}" destId="{E313B8F2-5EE7-4CDF-A452-9332DDE801C0}" srcOrd="1" destOrd="0" presId="urn:microsoft.com/office/officeart/2005/8/layout/matrix1"/>
    <dgm:cxn modelId="{AE9426F6-75D2-4D49-87A7-1F0561E6A280}" type="presParOf" srcId="{62227A02-3159-4A2E-AB4F-2834CB264C10}" destId="{D762FEF2-2148-451E-8B16-BC7D044F721B}" srcOrd="2" destOrd="0" presId="urn:microsoft.com/office/officeart/2005/8/layout/matrix1"/>
    <dgm:cxn modelId="{3134E7CF-A561-48B8-8EF7-9E068C858471}" type="presParOf" srcId="{62227A02-3159-4A2E-AB4F-2834CB264C10}" destId="{47E3F2CE-3368-48DE-9636-B307615A0FBB}" srcOrd="3" destOrd="0" presId="urn:microsoft.com/office/officeart/2005/8/layout/matrix1"/>
    <dgm:cxn modelId="{B37B7883-1A10-4B14-AF9E-51592EABCA56}" type="presParOf" srcId="{62227A02-3159-4A2E-AB4F-2834CB264C10}" destId="{A76A79E7-B56A-4925-B83A-8306CBA4693D}" srcOrd="4" destOrd="0" presId="urn:microsoft.com/office/officeart/2005/8/layout/matrix1"/>
    <dgm:cxn modelId="{8D9F2AB8-9304-43EF-9646-7CC73BD0FCA2}" type="presParOf" srcId="{62227A02-3159-4A2E-AB4F-2834CB264C10}" destId="{4700B883-2EDF-4BB3-8D67-E7653E38E5A1}" srcOrd="5" destOrd="0" presId="urn:microsoft.com/office/officeart/2005/8/layout/matrix1"/>
    <dgm:cxn modelId="{45CAA731-6AC6-403F-B97A-FC5560D266A6}" type="presParOf" srcId="{62227A02-3159-4A2E-AB4F-2834CB264C10}" destId="{48119140-62DC-4C5C-9CA5-93F1416F486F}" srcOrd="6" destOrd="0" presId="urn:microsoft.com/office/officeart/2005/8/layout/matrix1"/>
    <dgm:cxn modelId="{D566F185-134A-4D16-AB71-72B430A7DE64}" type="presParOf" srcId="{62227A02-3159-4A2E-AB4F-2834CB264C10}" destId="{4A9A6CEB-43B2-474D-AE56-19352DD2753B}" srcOrd="7" destOrd="0" presId="urn:microsoft.com/office/officeart/2005/8/layout/matrix1"/>
    <dgm:cxn modelId="{E375397F-FE6B-4B5C-ABA1-4CB12D342627}" type="presParOf" srcId="{48DD1C0F-AD7D-4D32-80F0-C6C405CE95A1}" destId="{47866243-A64D-4A0D-A833-5C3A960509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8B611-0781-42AF-8BA8-97F16027AFC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D89FC-799F-4B2B-98E5-7F5F21CEF995}">
      <dgm:prSet phldrT="[Текст]" custT="1"/>
      <dgm:spPr/>
      <dgm:t>
        <a:bodyPr/>
        <a:lstStyle/>
        <a:p>
          <a:r>
            <a:rPr lang="ru-RU" sz="3200" dirty="0" smtClean="0"/>
            <a:t>Механизмы</a:t>
          </a:r>
          <a:endParaRPr lang="ru-RU" sz="3200" dirty="0"/>
        </a:p>
      </dgm:t>
    </dgm:pt>
    <dgm:pt modelId="{3878F9CA-B756-43BE-B133-3543564135C5}" type="parTrans" cxnId="{02982993-5DB3-404E-AF5F-28EB9C072243}">
      <dgm:prSet/>
      <dgm:spPr/>
      <dgm:t>
        <a:bodyPr/>
        <a:lstStyle/>
        <a:p>
          <a:endParaRPr lang="ru-RU"/>
        </a:p>
      </dgm:t>
    </dgm:pt>
    <dgm:pt modelId="{ED27FA36-6BF0-4F17-8E03-6C72B34025D4}" type="sibTrans" cxnId="{02982993-5DB3-404E-AF5F-28EB9C072243}">
      <dgm:prSet/>
      <dgm:spPr/>
      <dgm:t>
        <a:bodyPr/>
        <a:lstStyle/>
        <a:p>
          <a:endParaRPr lang="ru-RU"/>
        </a:p>
      </dgm:t>
    </dgm:pt>
    <dgm:pt modelId="{677E9347-7905-440E-A16D-494F82AC514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Использование </a:t>
          </a:r>
          <a:r>
            <a:rPr lang="ru-RU" sz="2000" b="1" dirty="0" smtClean="0">
              <a:solidFill>
                <a:schemeClr val="tx1"/>
              </a:solidFill>
            </a:rPr>
            <a:t>технологий развивающего обучения</a:t>
          </a:r>
          <a:r>
            <a:rPr lang="ru-RU" sz="2000" dirty="0" smtClean="0">
              <a:solidFill>
                <a:schemeClr val="tx1"/>
              </a:solidFill>
            </a:rPr>
            <a:t>: проблемного, проектного, технологий развития мышления, в том числе критического</a:t>
          </a:r>
        </a:p>
        <a:p>
          <a:r>
            <a:rPr lang="ru-RU" sz="2000" b="1" dirty="0" smtClean="0">
              <a:solidFill>
                <a:schemeClr val="tx1"/>
              </a:solidFill>
            </a:rPr>
            <a:t>Изменение позиции </a:t>
          </a:r>
          <a:r>
            <a:rPr lang="ru-RU" sz="2000" dirty="0" smtClean="0">
              <a:solidFill>
                <a:schemeClr val="tx1"/>
              </a:solidFill>
            </a:rPr>
            <a:t>студента и преподавателя</a:t>
          </a:r>
          <a:endParaRPr lang="ru-RU" sz="2000" dirty="0">
            <a:solidFill>
              <a:schemeClr val="tx1"/>
            </a:solidFill>
          </a:endParaRPr>
        </a:p>
      </dgm:t>
    </dgm:pt>
    <dgm:pt modelId="{865989E4-E16B-400B-8DC8-F3D67D9E2231}" type="parTrans" cxnId="{E7C857FE-0FDF-4D08-8FEE-72385D2CDD6B}">
      <dgm:prSet/>
      <dgm:spPr/>
      <dgm:t>
        <a:bodyPr/>
        <a:lstStyle/>
        <a:p>
          <a:endParaRPr lang="ru-RU"/>
        </a:p>
      </dgm:t>
    </dgm:pt>
    <dgm:pt modelId="{E69E7988-0FE9-4411-A129-04FE6ADDCA02}" type="sibTrans" cxnId="{E7C857FE-0FDF-4D08-8FEE-72385D2CDD6B}">
      <dgm:prSet/>
      <dgm:spPr/>
      <dgm:t>
        <a:bodyPr/>
        <a:lstStyle/>
        <a:p>
          <a:endParaRPr lang="ru-RU"/>
        </a:p>
      </dgm:t>
    </dgm:pt>
    <dgm:pt modelId="{86422AC6-33AA-47F7-8E52-52F13A2810D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Изменение содержания организационных форм взаимодействия (от входящей  диагностики - к оценке </a:t>
          </a:r>
          <a:r>
            <a:rPr lang="ru-RU" dirty="0" err="1" smtClean="0">
              <a:solidFill>
                <a:schemeClr val="tx1"/>
              </a:solidFill>
            </a:rPr>
            <a:t>сформированности</a:t>
          </a:r>
          <a:r>
            <a:rPr lang="ru-RU" dirty="0" smtClean="0">
              <a:solidFill>
                <a:schemeClr val="tx1"/>
              </a:solidFill>
            </a:rPr>
            <a:t> компетенций; сочетание теоретического обучения и практической подготовки)</a:t>
          </a:r>
          <a:endParaRPr lang="ru-RU" dirty="0">
            <a:solidFill>
              <a:schemeClr val="tx1"/>
            </a:solidFill>
          </a:endParaRPr>
        </a:p>
      </dgm:t>
    </dgm:pt>
    <dgm:pt modelId="{77C7C1AB-2E02-416A-974B-A92CC319106E}" type="parTrans" cxnId="{D42E581E-AAF7-4B67-A00F-43733E67F2FF}">
      <dgm:prSet/>
      <dgm:spPr/>
      <dgm:t>
        <a:bodyPr/>
        <a:lstStyle/>
        <a:p>
          <a:endParaRPr lang="ru-RU"/>
        </a:p>
      </dgm:t>
    </dgm:pt>
    <dgm:pt modelId="{31FD926B-920D-4BDF-9BC8-FF82BE44209A}" type="sibTrans" cxnId="{D42E581E-AAF7-4B67-A00F-43733E67F2FF}">
      <dgm:prSet/>
      <dgm:spPr/>
      <dgm:t>
        <a:bodyPr/>
        <a:lstStyle/>
        <a:p>
          <a:endParaRPr lang="ru-RU"/>
        </a:p>
      </dgm:t>
    </dgm:pt>
    <dgm:pt modelId="{9979AA51-BB56-4AE0-917E-C92F21206E6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Сетевое взаимодействие</a:t>
          </a:r>
          <a:endParaRPr lang="ru-RU" sz="2800" dirty="0">
            <a:solidFill>
              <a:schemeClr val="tx1"/>
            </a:solidFill>
          </a:endParaRPr>
        </a:p>
      </dgm:t>
    </dgm:pt>
    <dgm:pt modelId="{928A429B-11AC-43D2-90EF-504741EDAE2B}" type="parTrans" cxnId="{6D75FE1C-6630-4463-A975-CBC4DAC7256A}">
      <dgm:prSet/>
      <dgm:spPr/>
      <dgm:t>
        <a:bodyPr/>
        <a:lstStyle/>
        <a:p>
          <a:endParaRPr lang="ru-RU"/>
        </a:p>
      </dgm:t>
    </dgm:pt>
    <dgm:pt modelId="{5654C566-C7FE-4C13-A202-8055F29E4229}" type="sibTrans" cxnId="{6D75FE1C-6630-4463-A975-CBC4DAC7256A}">
      <dgm:prSet/>
      <dgm:spPr/>
      <dgm:t>
        <a:bodyPr/>
        <a:lstStyle/>
        <a:p>
          <a:endParaRPr lang="ru-RU"/>
        </a:p>
      </dgm:t>
    </dgm:pt>
    <dgm:pt modelId="{8048C0DE-449D-4B99-B5FD-21E845C7B88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Взаимодействие в учебной, научной, производственной и воспитательной деятельности</a:t>
          </a:r>
        </a:p>
        <a:p>
          <a:r>
            <a:rPr lang="ru-RU" sz="2400" smtClean="0">
              <a:solidFill>
                <a:schemeClr val="tx1"/>
              </a:solidFill>
            </a:rPr>
            <a:t>Сотрудничество</a:t>
          </a:r>
          <a:endParaRPr lang="ru-RU" sz="2400" dirty="0">
            <a:solidFill>
              <a:schemeClr val="tx1"/>
            </a:solidFill>
          </a:endParaRPr>
        </a:p>
      </dgm:t>
    </dgm:pt>
    <dgm:pt modelId="{F662BE36-825F-42E1-B011-20F790455E6E}" type="parTrans" cxnId="{F74B718F-34F0-47D2-9EBD-169755AEE82A}">
      <dgm:prSet/>
      <dgm:spPr/>
      <dgm:t>
        <a:bodyPr/>
        <a:lstStyle/>
        <a:p>
          <a:endParaRPr lang="ru-RU"/>
        </a:p>
      </dgm:t>
    </dgm:pt>
    <dgm:pt modelId="{5CD5DF17-375D-4B93-82EB-FE7BFC1D10B6}" type="sibTrans" cxnId="{F74B718F-34F0-47D2-9EBD-169755AEE82A}">
      <dgm:prSet/>
      <dgm:spPr/>
      <dgm:t>
        <a:bodyPr/>
        <a:lstStyle/>
        <a:p>
          <a:endParaRPr lang="ru-RU"/>
        </a:p>
      </dgm:t>
    </dgm:pt>
    <dgm:pt modelId="{09EED711-9DF2-4A76-A546-683220E111D7}" type="pres">
      <dgm:prSet presAssocID="{1C98B611-0781-42AF-8BA8-97F16027AFC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D34245-F603-41A0-89BD-A08382AB8F3D}" type="pres">
      <dgm:prSet presAssocID="{1C98B611-0781-42AF-8BA8-97F16027AFC5}" presName="matrix" presStyleCnt="0"/>
      <dgm:spPr/>
    </dgm:pt>
    <dgm:pt modelId="{D405E883-649E-4989-B3EF-08FFBCB45BB7}" type="pres">
      <dgm:prSet presAssocID="{1C98B611-0781-42AF-8BA8-97F16027AFC5}" presName="tile1" presStyleLbl="node1" presStyleIdx="0" presStyleCnt="4"/>
      <dgm:spPr/>
      <dgm:t>
        <a:bodyPr/>
        <a:lstStyle/>
        <a:p>
          <a:endParaRPr lang="ru-RU"/>
        </a:p>
      </dgm:t>
    </dgm:pt>
    <dgm:pt modelId="{89A6601E-32E7-4838-9454-D51E87CF5301}" type="pres">
      <dgm:prSet presAssocID="{1C98B611-0781-42AF-8BA8-97F16027AF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1151D-652E-4249-A94B-52FF0127F329}" type="pres">
      <dgm:prSet presAssocID="{1C98B611-0781-42AF-8BA8-97F16027AFC5}" presName="tile2" presStyleLbl="node1" presStyleIdx="1" presStyleCnt="4"/>
      <dgm:spPr/>
      <dgm:t>
        <a:bodyPr/>
        <a:lstStyle/>
        <a:p>
          <a:endParaRPr lang="ru-RU"/>
        </a:p>
      </dgm:t>
    </dgm:pt>
    <dgm:pt modelId="{2CEB3BF1-46DF-42AE-B3F7-D7A99336B969}" type="pres">
      <dgm:prSet presAssocID="{1C98B611-0781-42AF-8BA8-97F16027AF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A6C7D-F3AC-4FBB-BAFA-FA05CA8A40A3}" type="pres">
      <dgm:prSet presAssocID="{1C98B611-0781-42AF-8BA8-97F16027AFC5}" presName="tile3" presStyleLbl="node1" presStyleIdx="2" presStyleCnt="4"/>
      <dgm:spPr/>
      <dgm:t>
        <a:bodyPr/>
        <a:lstStyle/>
        <a:p>
          <a:endParaRPr lang="ru-RU"/>
        </a:p>
      </dgm:t>
    </dgm:pt>
    <dgm:pt modelId="{F0C8D63C-D66A-4010-B591-CA0755263E87}" type="pres">
      <dgm:prSet presAssocID="{1C98B611-0781-42AF-8BA8-97F16027AF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842B5-4161-455A-B6D1-53643FA7E49C}" type="pres">
      <dgm:prSet presAssocID="{1C98B611-0781-42AF-8BA8-97F16027AFC5}" presName="tile4" presStyleLbl="node1" presStyleIdx="3" presStyleCnt="4" custLinFactNeighborX="5250" custLinFactNeighborY="2500"/>
      <dgm:spPr/>
      <dgm:t>
        <a:bodyPr/>
        <a:lstStyle/>
        <a:p>
          <a:endParaRPr lang="ru-RU"/>
        </a:p>
      </dgm:t>
    </dgm:pt>
    <dgm:pt modelId="{B8FD9236-28D4-4759-B783-70B54194E2BB}" type="pres">
      <dgm:prSet presAssocID="{1C98B611-0781-42AF-8BA8-97F16027AF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59B5D-7ACD-40DD-8873-79E378E0FD58}" type="pres">
      <dgm:prSet presAssocID="{1C98B611-0781-42AF-8BA8-97F16027AFC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10862-8BCA-4A9B-8628-CA69DE5AC543}" type="presOf" srcId="{86422AC6-33AA-47F7-8E52-52F13A2810D1}" destId="{52B1151D-652E-4249-A94B-52FF0127F329}" srcOrd="0" destOrd="0" presId="urn:microsoft.com/office/officeart/2005/8/layout/matrix1"/>
    <dgm:cxn modelId="{9A36DF5A-A867-4AEE-A54E-4DC966B55311}" type="presOf" srcId="{9979AA51-BB56-4AE0-917E-C92F21206E69}" destId="{D10A6C7D-F3AC-4FBB-BAFA-FA05CA8A40A3}" srcOrd="0" destOrd="0" presId="urn:microsoft.com/office/officeart/2005/8/layout/matrix1"/>
    <dgm:cxn modelId="{F74B718F-34F0-47D2-9EBD-169755AEE82A}" srcId="{2E8D89FC-799F-4B2B-98E5-7F5F21CEF995}" destId="{8048C0DE-449D-4B99-B5FD-21E845C7B884}" srcOrd="3" destOrd="0" parTransId="{F662BE36-825F-42E1-B011-20F790455E6E}" sibTransId="{5CD5DF17-375D-4B93-82EB-FE7BFC1D10B6}"/>
    <dgm:cxn modelId="{92FC5D88-7BC7-42D2-9AE1-6258D08700C1}" type="presOf" srcId="{9979AA51-BB56-4AE0-917E-C92F21206E69}" destId="{F0C8D63C-D66A-4010-B591-CA0755263E87}" srcOrd="1" destOrd="0" presId="urn:microsoft.com/office/officeart/2005/8/layout/matrix1"/>
    <dgm:cxn modelId="{02982993-5DB3-404E-AF5F-28EB9C072243}" srcId="{1C98B611-0781-42AF-8BA8-97F16027AFC5}" destId="{2E8D89FC-799F-4B2B-98E5-7F5F21CEF995}" srcOrd="0" destOrd="0" parTransId="{3878F9CA-B756-43BE-B133-3543564135C5}" sibTransId="{ED27FA36-6BF0-4F17-8E03-6C72B34025D4}"/>
    <dgm:cxn modelId="{5C8B7EBF-F656-430C-9831-3CA7B5AEB709}" type="presOf" srcId="{1C98B611-0781-42AF-8BA8-97F16027AFC5}" destId="{09EED711-9DF2-4A76-A546-683220E111D7}" srcOrd="0" destOrd="0" presId="urn:microsoft.com/office/officeart/2005/8/layout/matrix1"/>
    <dgm:cxn modelId="{6D75FE1C-6630-4463-A975-CBC4DAC7256A}" srcId="{2E8D89FC-799F-4B2B-98E5-7F5F21CEF995}" destId="{9979AA51-BB56-4AE0-917E-C92F21206E69}" srcOrd="2" destOrd="0" parTransId="{928A429B-11AC-43D2-90EF-504741EDAE2B}" sibTransId="{5654C566-C7FE-4C13-A202-8055F29E4229}"/>
    <dgm:cxn modelId="{D42E581E-AAF7-4B67-A00F-43733E67F2FF}" srcId="{2E8D89FC-799F-4B2B-98E5-7F5F21CEF995}" destId="{86422AC6-33AA-47F7-8E52-52F13A2810D1}" srcOrd="1" destOrd="0" parTransId="{77C7C1AB-2E02-416A-974B-A92CC319106E}" sibTransId="{31FD926B-920D-4BDF-9BC8-FF82BE44209A}"/>
    <dgm:cxn modelId="{E7C857FE-0FDF-4D08-8FEE-72385D2CDD6B}" srcId="{2E8D89FC-799F-4B2B-98E5-7F5F21CEF995}" destId="{677E9347-7905-440E-A16D-494F82AC514F}" srcOrd="0" destOrd="0" parTransId="{865989E4-E16B-400B-8DC8-F3D67D9E2231}" sibTransId="{E69E7988-0FE9-4411-A129-04FE6ADDCA02}"/>
    <dgm:cxn modelId="{A1950121-365F-4F6E-8A01-6C36C788491B}" type="presOf" srcId="{8048C0DE-449D-4B99-B5FD-21E845C7B884}" destId="{B8FD9236-28D4-4759-B783-70B54194E2BB}" srcOrd="1" destOrd="0" presId="urn:microsoft.com/office/officeart/2005/8/layout/matrix1"/>
    <dgm:cxn modelId="{31CB1A36-ACAE-40A0-A3FB-1DDA66B1B117}" type="presOf" srcId="{8048C0DE-449D-4B99-B5FD-21E845C7B884}" destId="{AE6842B5-4161-455A-B6D1-53643FA7E49C}" srcOrd="0" destOrd="0" presId="urn:microsoft.com/office/officeart/2005/8/layout/matrix1"/>
    <dgm:cxn modelId="{3D0451F1-61BC-4741-8BE7-B01AE773DF03}" type="presOf" srcId="{2E8D89FC-799F-4B2B-98E5-7F5F21CEF995}" destId="{24B59B5D-7ACD-40DD-8873-79E378E0FD58}" srcOrd="0" destOrd="0" presId="urn:microsoft.com/office/officeart/2005/8/layout/matrix1"/>
    <dgm:cxn modelId="{AF60F72B-AC22-4D2A-90B4-F88BF51C3D03}" type="presOf" srcId="{86422AC6-33AA-47F7-8E52-52F13A2810D1}" destId="{2CEB3BF1-46DF-42AE-B3F7-D7A99336B969}" srcOrd="1" destOrd="0" presId="urn:microsoft.com/office/officeart/2005/8/layout/matrix1"/>
    <dgm:cxn modelId="{7DE7A360-430E-48F0-97FF-957B4EE70091}" type="presOf" srcId="{677E9347-7905-440E-A16D-494F82AC514F}" destId="{D405E883-649E-4989-B3EF-08FFBCB45BB7}" srcOrd="0" destOrd="0" presId="urn:microsoft.com/office/officeart/2005/8/layout/matrix1"/>
    <dgm:cxn modelId="{CBF88422-EAF5-465F-B4B3-595DD0FBAA83}" type="presOf" srcId="{677E9347-7905-440E-A16D-494F82AC514F}" destId="{89A6601E-32E7-4838-9454-D51E87CF5301}" srcOrd="1" destOrd="0" presId="urn:microsoft.com/office/officeart/2005/8/layout/matrix1"/>
    <dgm:cxn modelId="{460D02EA-DAB0-455E-9DD8-D4D37E619BEF}" type="presParOf" srcId="{09EED711-9DF2-4A76-A546-683220E111D7}" destId="{6AD34245-F603-41A0-89BD-A08382AB8F3D}" srcOrd="0" destOrd="0" presId="urn:microsoft.com/office/officeart/2005/8/layout/matrix1"/>
    <dgm:cxn modelId="{FB319F50-A68D-420C-A1F9-8E5B1B1BCC8A}" type="presParOf" srcId="{6AD34245-F603-41A0-89BD-A08382AB8F3D}" destId="{D405E883-649E-4989-B3EF-08FFBCB45BB7}" srcOrd="0" destOrd="0" presId="urn:microsoft.com/office/officeart/2005/8/layout/matrix1"/>
    <dgm:cxn modelId="{49332B4E-E29F-4C07-A0C0-47AEE1A1E387}" type="presParOf" srcId="{6AD34245-F603-41A0-89BD-A08382AB8F3D}" destId="{89A6601E-32E7-4838-9454-D51E87CF5301}" srcOrd="1" destOrd="0" presId="urn:microsoft.com/office/officeart/2005/8/layout/matrix1"/>
    <dgm:cxn modelId="{A9226DD3-FFBF-46A8-8BD8-0859552C24ED}" type="presParOf" srcId="{6AD34245-F603-41A0-89BD-A08382AB8F3D}" destId="{52B1151D-652E-4249-A94B-52FF0127F329}" srcOrd="2" destOrd="0" presId="urn:microsoft.com/office/officeart/2005/8/layout/matrix1"/>
    <dgm:cxn modelId="{49A8FD83-09AF-4D44-85BA-009DA2F0987B}" type="presParOf" srcId="{6AD34245-F603-41A0-89BD-A08382AB8F3D}" destId="{2CEB3BF1-46DF-42AE-B3F7-D7A99336B969}" srcOrd="3" destOrd="0" presId="urn:microsoft.com/office/officeart/2005/8/layout/matrix1"/>
    <dgm:cxn modelId="{E19D9690-EBDB-4009-9606-DCC0019D1AFF}" type="presParOf" srcId="{6AD34245-F603-41A0-89BD-A08382AB8F3D}" destId="{D10A6C7D-F3AC-4FBB-BAFA-FA05CA8A40A3}" srcOrd="4" destOrd="0" presId="urn:microsoft.com/office/officeart/2005/8/layout/matrix1"/>
    <dgm:cxn modelId="{41B87BCB-D5A6-4498-9042-DB751139D9B4}" type="presParOf" srcId="{6AD34245-F603-41A0-89BD-A08382AB8F3D}" destId="{F0C8D63C-D66A-4010-B591-CA0755263E87}" srcOrd="5" destOrd="0" presId="urn:microsoft.com/office/officeart/2005/8/layout/matrix1"/>
    <dgm:cxn modelId="{A24F2B0C-535E-4151-8C2C-CA98834B27BA}" type="presParOf" srcId="{6AD34245-F603-41A0-89BD-A08382AB8F3D}" destId="{AE6842B5-4161-455A-B6D1-53643FA7E49C}" srcOrd="6" destOrd="0" presId="urn:microsoft.com/office/officeart/2005/8/layout/matrix1"/>
    <dgm:cxn modelId="{15C29E00-BD04-42C9-A61E-6EDEC9E566F5}" type="presParOf" srcId="{6AD34245-F603-41A0-89BD-A08382AB8F3D}" destId="{B8FD9236-28D4-4759-B783-70B54194E2BB}" srcOrd="7" destOrd="0" presId="urn:microsoft.com/office/officeart/2005/8/layout/matrix1"/>
    <dgm:cxn modelId="{A789437A-1F38-4363-B100-6E888B24EF83}" type="presParOf" srcId="{09EED711-9DF2-4A76-A546-683220E111D7}" destId="{24B59B5D-7ACD-40DD-8873-79E378E0FD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171C4-A23C-4ABD-BEEF-9EF8E61E830C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3BA71-DEA1-4821-9C17-443DB6F00561}">
      <dgm:prSet phldrT="[Текст]"/>
      <dgm:spPr/>
      <dgm:t>
        <a:bodyPr/>
        <a:lstStyle/>
        <a:p>
          <a:r>
            <a:rPr lang="ru-RU" dirty="0" smtClean="0"/>
            <a:t>Изменение образовательного процесса (цели, содержание, технологии)</a:t>
          </a:r>
          <a:endParaRPr lang="ru-RU" dirty="0"/>
        </a:p>
      </dgm:t>
    </dgm:pt>
    <dgm:pt modelId="{C1923BD5-3AF5-4EEB-8A84-C9EFB1BF2AD8}" type="parTrans" cxnId="{6BB79B37-D9FC-461D-A2FB-E211603667FD}">
      <dgm:prSet/>
      <dgm:spPr/>
      <dgm:t>
        <a:bodyPr/>
        <a:lstStyle/>
        <a:p>
          <a:endParaRPr lang="ru-RU"/>
        </a:p>
      </dgm:t>
    </dgm:pt>
    <dgm:pt modelId="{6C3A9157-7F85-4625-BB4B-956D8E028ADC}" type="sibTrans" cxnId="{6BB79B37-D9FC-461D-A2FB-E211603667FD}">
      <dgm:prSet/>
      <dgm:spPr/>
      <dgm:t>
        <a:bodyPr/>
        <a:lstStyle/>
        <a:p>
          <a:endParaRPr lang="ru-RU"/>
        </a:p>
      </dgm:t>
    </dgm:pt>
    <dgm:pt modelId="{1DE91664-A2AE-4CC8-B8B8-925F4DB3E3A1}">
      <dgm:prSet phldrT="[Текст]"/>
      <dgm:spPr/>
      <dgm:t>
        <a:bodyPr/>
        <a:lstStyle/>
        <a:p>
          <a:r>
            <a:rPr lang="ru-RU" dirty="0" smtClean="0"/>
            <a:t>Изменение среды (научной, информационной, материальной, технологической, социальной) </a:t>
          </a:r>
          <a:endParaRPr lang="ru-RU" dirty="0"/>
        </a:p>
      </dgm:t>
    </dgm:pt>
    <dgm:pt modelId="{1D56A712-53F1-44E2-897D-968314D61321}" type="parTrans" cxnId="{BB588817-ECDE-4758-AB0C-17824256E57B}">
      <dgm:prSet/>
      <dgm:spPr/>
      <dgm:t>
        <a:bodyPr/>
        <a:lstStyle/>
        <a:p>
          <a:endParaRPr lang="ru-RU"/>
        </a:p>
      </dgm:t>
    </dgm:pt>
    <dgm:pt modelId="{2A1C1223-05DF-4165-8EE3-3BE2D2A8CA49}" type="sibTrans" cxnId="{BB588817-ECDE-4758-AB0C-17824256E57B}">
      <dgm:prSet/>
      <dgm:spPr/>
      <dgm:t>
        <a:bodyPr/>
        <a:lstStyle/>
        <a:p>
          <a:endParaRPr lang="ru-RU"/>
        </a:p>
      </dgm:t>
    </dgm:pt>
    <dgm:pt modelId="{55DEA890-D8F7-4341-BC95-7C81CB7AA85E}" type="pres">
      <dgm:prSet presAssocID="{F54171C4-A23C-4ABD-BEEF-9EF8E61E83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2E5A6-BC61-49A7-9516-D1AF87CC3F7A}" type="pres">
      <dgm:prSet presAssocID="{F263BA71-DEA1-4821-9C17-443DB6F00561}" presName="arrow" presStyleLbl="node1" presStyleIdx="0" presStyleCnt="2" custRadScaleRad="100798" custRadScaleInc="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0C25D-56A3-4839-8333-DF3E9B02C432}" type="pres">
      <dgm:prSet presAssocID="{1DE91664-A2AE-4CC8-B8B8-925F4DB3E3A1}" presName="arrow" presStyleLbl="node1" presStyleIdx="1" presStyleCnt="2" custRadScaleRad="98735" custRadScaleInc="-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B79B37-D9FC-461D-A2FB-E211603667FD}" srcId="{F54171C4-A23C-4ABD-BEEF-9EF8E61E830C}" destId="{F263BA71-DEA1-4821-9C17-443DB6F00561}" srcOrd="0" destOrd="0" parTransId="{C1923BD5-3AF5-4EEB-8A84-C9EFB1BF2AD8}" sibTransId="{6C3A9157-7F85-4625-BB4B-956D8E028ADC}"/>
    <dgm:cxn modelId="{880E1D0B-616F-4975-90C6-29AA9643EED4}" type="presOf" srcId="{1DE91664-A2AE-4CC8-B8B8-925F4DB3E3A1}" destId="{0380C25D-56A3-4839-8333-DF3E9B02C432}" srcOrd="0" destOrd="0" presId="urn:microsoft.com/office/officeart/2005/8/layout/arrow5"/>
    <dgm:cxn modelId="{1728018F-3FC7-41DF-8EC2-D4F722CD7660}" type="presOf" srcId="{F263BA71-DEA1-4821-9C17-443DB6F00561}" destId="{E152E5A6-BC61-49A7-9516-D1AF87CC3F7A}" srcOrd="0" destOrd="0" presId="urn:microsoft.com/office/officeart/2005/8/layout/arrow5"/>
    <dgm:cxn modelId="{B54CAFCC-8437-467D-A1FB-456A48E1601B}" type="presOf" srcId="{F54171C4-A23C-4ABD-BEEF-9EF8E61E830C}" destId="{55DEA890-D8F7-4341-BC95-7C81CB7AA85E}" srcOrd="0" destOrd="0" presId="urn:microsoft.com/office/officeart/2005/8/layout/arrow5"/>
    <dgm:cxn modelId="{BB588817-ECDE-4758-AB0C-17824256E57B}" srcId="{F54171C4-A23C-4ABD-BEEF-9EF8E61E830C}" destId="{1DE91664-A2AE-4CC8-B8B8-925F4DB3E3A1}" srcOrd="1" destOrd="0" parTransId="{1D56A712-53F1-44E2-897D-968314D61321}" sibTransId="{2A1C1223-05DF-4165-8EE3-3BE2D2A8CA49}"/>
    <dgm:cxn modelId="{9F30C7AF-7C35-4068-9E00-6BE02168C11C}" type="presParOf" srcId="{55DEA890-D8F7-4341-BC95-7C81CB7AA85E}" destId="{E152E5A6-BC61-49A7-9516-D1AF87CC3F7A}" srcOrd="0" destOrd="0" presId="urn:microsoft.com/office/officeart/2005/8/layout/arrow5"/>
    <dgm:cxn modelId="{19008E32-3CD5-4352-8382-5A3A16CF10B1}" type="presParOf" srcId="{55DEA890-D8F7-4341-BC95-7C81CB7AA85E}" destId="{0380C25D-56A3-4839-8333-DF3E9B02C43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2E5A6-BC61-49A7-9516-D1AF87CC3F7A}">
      <dsp:nvSpPr>
        <dsp:cNvPr id="0" name=""/>
        <dsp:cNvSpPr/>
      </dsp:nvSpPr>
      <dsp:spPr>
        <a:xfrm rot="16200000">
          <a:off x="0" y="14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Изменение образовательного процесса (цели, содержание, технологии)</a:t>
          </a:r>
          <a:endParaRPr lang="ru-RU" sz="2000" kern="1200" dirty="0"/>
        </a:p>
      </dsp:txBody>
      <dsp:txXfrm rot="5400000">
        <a:off x="0" y="1000585"/>
        <a:ext cx="3301885" cy="2001143"/>
      </dsp:txXfrm>
    </dsp:sp>
    <dsp:sp modelId="{0380C25D-56A3-4839-8333-DF3E9B02C432}">
      <dsp:nvSpPr>
        <dsp:cNvPr id="0" name=""/>
        <dsp:cNvSpPr/>
      </dsp:nvSpPr>
      <dsp:spPr>
        <a:xfrm rot="5400000">
          <a:off x="4186804" y="2860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Изменение среды (научной, информационной, материальной, технологической, социальной) </a:t>
          </a:r>
          <a:endParaRPr lang="ru-RU" sz="2000" kern="1200" dirty="0"/>
        </a:p>
      </dsp:txBody>
      <dsp:txXfrm rot="-5400000">
        <a:off x="4887204" y="1029179"/>
        <a:ext cx="3301885" cy="200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4E4A0-4FE3-4E1B-9A2A-73F0AA3E1AEA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773C-7BF9-4E3F-A4EC-22AA09354F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5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773C-7BF9-4E3F-A4EC-22AA09354F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1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55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45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7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6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4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0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5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17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8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B39B-1DE9-4FF5-8144-0F7C6C3531CF}" type="datetimeFigureOut">
              <a:rPr lang="ru-RU" smtClean="0"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772E-40A8-4817-8857-514C492194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62339" y="162880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6000" dirty="0"/>
              <a:t>Итоги реализации программы развития университета до 2020 года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sz="5600" b="1" dirty="0" smtClean="0"/>
              <a:t>Проректор по УМР </a:t>
            </a:r>
            <a:r>
              <a:rPr lang="ru-RU" sz="5600" b="1" dirty="0" err="1" smtClean="0"/>
              <a:t>Л.И.Тимонина</a:t>
            </a:r>
            <a:endParaRPr lang="ru-RU" sz="5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899592" y="188640"/>
            <a:ext cx="1656184" cy="50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36186"/>
            <a:ext cx="3096344" cy="207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7"/>
          <p:cNvSpPr>
            <a:spLocks noGrp="1" noChangeShapeType="1"/>
          </p:cNvSpPr>
          <p:nvPr>
            <p:ph sz="half" idx="1"/>
          </p:nvPr>
        </p:nvSpPr>
        <p:spPr bwMode="auto">
          <a:xfrm>
            <a:off x="1043608" y="2964453"/>
            <a:ext cx="1" cy="2016225"/>
          </a:xfrm>
          <a:prstGeom prst="line">
            <a:avLst/>
          </a:prstGeom>
          <a:noFill/>
          <a:ln w="8892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716333" y="5877272"/>
            <a:ext cx="7153275" cy="1588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594047" y="620011"/>
            <a:ext cx="617193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Объект образовательной политики</a:t>
            </a:r>
            <a:endParaRPr sz="3600" dirty="0"/>
          </a:p>
        </p:txBody>
      </p:sp>
      <p:sp>
        <p:nvSpPr>
          <p:cNvPr id="98" name="TextShape 2"/>
          <p:cNvSpPr txBox="1"/>
          <p:nvPr/>
        </p:nvSpPr>
        <p:spPr>
          <a:xfrm>
            <a:off x="971600" y="1556792"/>
            <a:ext cx="7416824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5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5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Образовательный процесс</a:t>
            </a:r>
          </a:p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(обучение и воспитание</a:t>
            </a:r>
          </a:p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взаимодействие)</a:t>
            </a:r>
            <a:endParaRPr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899592" y="173174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037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755576" y="692696"/>
            <a:ext cx="8136904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Предмет </a:t>
            </a:r>
            <a:r>
              <a:rPr lang="ru-RU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образовательной политики</a:t>
            </a:r>
            <a:endParaRPr b="1" dirty="0"/>
          </a:p>
        </p:txBody>
      </p:sp>
      <p:sp>
        <p:nvSpPr>
          <p:cNvPr id="103" name="TextShape 2"/>
          <p:cNvSpPr txBox="1"/>
          <p:nvPr/>
        </p:nvSpPr>
        <p:spPr>
          <a:xfrm>
            <a:off x="1619672" y="2132856"/>
            <a:ext cx="6171930" cy="341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134979" y="51261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3672408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Образовательные программы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4014" y="2564904"/>
            <a:ext cx="3840434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Взаимодействие между всеми участниками образовательного процесса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75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2057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Основные требования к ОП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038371"/>
              </p:ext>
            </p:extLst>
          </p:nvPr>
        </p:nvGraphicFramePr>
        <p:xfrm>
          <a:off x="827584" y="1628801"/>
          <a:ext cx="8229600" cy="4669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80124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Высокая </a:t>
                      </a: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востребованность 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на рынке</a:t>
                      </a:r>
                      <a:endParaRPr lang="ru-RU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Целеопределенность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(кого готовим; образовательный результат)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Универсальность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в части УК и ОПК (1 УГСН) </a:t>
                      </a:r>
                      <a:endParaRPr lang="ru-RU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базовая  подготовка</a:t>
                      </a:r>
                      <a:endParaRPr lang="ru-RU" b="1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2+2+2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Поддержка </a:t>
                      </a: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развития личности 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(ЗБР)</a:t>
                      </a:r>
                      <a:endParaRPr lang="ru-RU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Индивидуализация 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(ИОТ, избыточная образовательная среда)</a:t>
                      </a:r>
                      <a:endParaRPr lang="ru-RU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Рефлексивность</a:t>
                      </a:r>
                      <a:endParaRPr lang="ru-RU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Связь с </a:t>
                      </a:r>
                      <a:r>
                        <a:rPr lang="ru-RU" sz="1800" b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современным производством и наукой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Субъектность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обучающегося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Повышение роли осознанной самостоятельной образовательной деятельности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(на результат)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Технологии развивающего обучения 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проблемное обучение, проектное обучение, теоретическая  (развитие мышления)и </a:t>
                      </a: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практическая подготовка исследовательская деятельность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Возможность использования </a:t>
                      </a:r>
                      <a:r>
                        <a:rPr lang="ru-RU" sz="1800" b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ДОТ,</a:t>
                      </a:r>
                      <a:endParaRPr lang="ru-RU" b="1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оценки </a:t>
                      </a:r>
                      <a:r>
                        <a:rPr lang="ru-RU" sz="1800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сформированности</a:t>
                      </a:r>
                      <a:r>
                        <a:rPr lang="ru-RU" sz="1800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компетенций с помощью цифровых следов 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971600" y="188639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554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032978"/>
              </p:ext>
            </p:extLst>
          </p:nvPr>
        </p:nvGraphicFramePr>
        <p:xfrm>
          <a:off x="467544" y="908720"/>
          <a:ext cx="8301608" cy="524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971600" y="187460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485900" y="274680"/>
            <a:ext cx="617193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2600" b="1" spc="-1" dirty="0">
                <a:latin typeface="Calibri"/>
              </a:rPr>
              <a:t>         </a:t>
            </a:r>
            <a:endParaRPr dirty="0"/>
          </a:p>
        </p:txBody>
      </p:sp>
      <p:graphicFrame>
        <p:nvGraphicFramePr>
          <p:cNvPr id="123" name="Object 2"/>
          <p:cNvGraphicFramePr/>
          <p:nvPr>
            <p:extLst>
              <p:ext uri="{D42A27DB-BD31-4B8C-83A1-F6EECF244321}">
                <p14:modId xmlns:p14="http://schemas.microsoft.com/office/powerpoint/2010/main" val="2930044287"/>
              </p:ext>
            </p:extLst>
          </p:nvPr>
        </p:nvGraphicFramePr>
        <p:xfrm>
          <a:off x="-252536" y="4149080"/>
          <a:ext cx="8064896" cy="357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Document" r:id="rId4" imgW="0" imgH="0" progId="">
                  <p:embed/>
                </p:oleObj>
              </mc:Choice>
              <mc:Fallback>
                <p:oleObj name="Document" r:id="rId4" imgW="0" imgH="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-252536" y="4149080"/>
                        <a:ext cx="8064896" cy="357725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65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-1" dirty="0">
                <a:latin typeface="Calibri"/>
              </a:rPr>
              <a:t>Требования к организации взаимодействия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827924"/>
              </p:ext>
            </p:extLst>
          </p:nvPr>
        </p:nvGraphicFramePr>
        <p:xfrm>
          <a:off x="755576" y="2204865"/>
          <a:ext cx="8229600" cy="3489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864095">
                <a:tc gridSpan="2">
                  <a:txBody>
                    <a:bodyPr/>
                    <a:lstStyle/>
                    <a:p>
                      <a:r>
                        <a:rPr lang="ru-RU" sz="2400" spc="-1" dirty="0" smtClean="0"/>
                        <a:t>Взаимодействие, основанное на </a:t>
                      </a:r>
                      <a:r>
                        <a:rPr lang="ru-RU" sz="2400" b="1" spc="-1" dirty="0" smtClean="0"/>
                        <a:t>корпоративных ценностях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5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-1" dirty="0" smtClean="0"/>
                        <a:t>Учебное, научное и профессиональное </a:t>
                      </a:r>
                      <a:r>
                        <a:rPr lang="ru-RU" sz="2400" spc="-1" dirty="0" smtClean="0"/>
                        <a:t>взаимодействие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1" dirty="0" smtClean="0"/>
                        <a:t>Взаимодействие в рамках университета и за его пределами</a:t>
                      </a:r>
                      <a:endParaRPr lang="ru-RU" sz="2400" dirty="0" smtClean="0"/>
                    </a:p>
                  </a:txBody>
                  <a:tcPr/>
                </a:tc>
              </a:tr>
              <a:tr h="1436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1" dirty="0" smtClean="0"/>
                        <a:t>Взаимодействие, направленное на получение </a:t>
                      </a:r>
                      <a:r>
                        <a:rPr lang="ru-RU" sz="2400" b="1" spc="-1" dirty="0" smtClean="0"/>
                        <a:t>образовательного результата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-1" dirty="0" smtClean="0"/>
                        <a:t>Рефлексивное</a:t>
                      </a:r>
                      <a:endParaRPr lang="ru-RU" sz="2400" b="1" spc="-1" dirty="0" smtClean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899592" y="134533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090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49826"/>
              </p:ext>
            </p:extLst>
          </p:nvPr>
        </p:nvGraphicFramePr>
        <p:xfrm>
          <a:off x="457200" y="764704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467544" y="222628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912280"/>
              </p:ext>
            </p:extLst>
          </p:nvPr>
        </p:nvGraphicFramePr>
        <p:xfrm>
          <a:off x="539552" y="620688"/>
          <a:ext cx="82296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872208"/>
                <a:gridCol w="2232248"/>
                <a:gridCol w="31890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Механизмы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Образовательный процесс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Востребованная</a:t>
                      </a:r>
                    </a:p>
                    <a:p>
                      <a:r>
                        <a:rPr lang="ru-RU" dirty="0" err="1" smtClean="0"/>
                        <a:t>Целеопределенная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Развивающая</a:t>
                      </a:r>
                    </a:p>
                    <a:p>
                      <a:r>
                        <a:rPr lang="ru-RU" dirty="0" smtClean="0"/>
                        <a:t>Ориентированная на современное производство</a:t>
                      </a:r>
                    </a:p>
                    <a:p>
                      <a:r>
                        <a:rPr lang="ru-RU" dirty="0" smtClean="0"/>
                        <a:t>Открытая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Формулирование</a:t>
                      </a:r>
                      <a:r>
                        <a:rPr lang="ru-RU" baseline="0" dirty="0" smtClean="0"/>
                        <a:t> образовательного результата</a:t>
                      </a:r>
                    </a:p>
                    <a:p>
                      <a:r>
                        <a:rPr lang="ru-RU" baseline="0" dirty="0" smtClean="0"/>
                        <a:t>Корректировка содержания образования</a:t>
                      </a:r>
                    </a:p>
                    <a:p>
                      <a:r>
                        <a:rPr lang="ru-RU" baseline="0" dirty="0" smtClean="0"/>
                        <a:t>Сочетание теоретической и практической (технологической) подготовки, развития личности</a:t>
                      </a:r>
                    </a:p>
                    <a:p>
                      <a:r>
                        <a:rPr lang="ru-RU" baseline="0" dirty="0" smtClean="0"/>
                        <a:t>Использование внешних ресурсов (сетевых)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Ценностно ориентированное</a:t>
                      </a:r>
                    </a:p>
                    <a:p>
                      <a:r>
                        <a:rPr lang="ru-RU" dirty="0" smtClean="0"/>
                        <a:t>Учебное и профессиональное</a:t>
                      </a:r>
                    </a:p>
                    <a:p>
                      <a:r>
                        <a:rPr lang="ru-RU" dirty="0" smtClean="0"/>
                        <a:t>Рефлексивное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развивающего обучения</a:t>
                      </a:r>
                    </a:p>
                    <a:p>
                      <a:r>
                        <a:rPr lang="ru-RU" dirty="0" smtClean="0"/>
                        <a:t>Использование воспитательного развивающего потенциала учебной и </a:t>
                      </a:r>
                      <a:r>
                        <a:rPr lang="ru-RU" dirty="0" err="1" smtClean="0"/>
                        <a:t>внеучебной</a:t>
                      </a:r>
                      <a:r>
                        <a:rPr lang="ru-RU" dirty="0" smtClean="0"/>
                        <a:t>, проектной научной деятельности</a:t>
                      </a:r>
                    </a:p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развивающей среды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Изменение образования неразрывно связано с изменениями среды (</a:t>
            </a:r>
            <a:r>
              <a:rPr lang="ru-RU" sz="2800" dirty="0" err="1" smtClean="0"/>
              <a:t>д.б</a:t>
            </a:r>
            <a:r>
              <a:rPr lang="ru-RU" sz="2800" dirty="0" smtClean="0"/>
              <a:t>. современная, открытая, мотивирующая</a:t>
            </a:r>
            <a:r>
              <a:rPr lang="ru-RU" sz="2800" smtClean="0"/>
              <a:t>, избыточная)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51766"/>
              </p:ext>
            </p:extLst>
          </p:nvPr>
        </p:nvGraphicFramePr>
        <p:xfrm>
          <a:off x="783178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755576" y="188640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0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485900" y="310680"/>
            <a:ext cx="617193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Принципы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799403" y="1453320"/>
            <a:ext cx="7632848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Font typeface="Arial"/>
              <a:buChar char="•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Открытость</a:t>
            </a:r>
          </a:p>
          <a:p>
            <a:pPr marL="343080" indent="-342720">
              <a:buFont typeface="Arial"/>
              <a:buChar char="•"/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Качество образования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(процесса, результата), подтверждаемое внешней оценкой – не только соответствие ФГОС, а «превосходство»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Нацеленность на образовательный результат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Унификация – Индивидуализация (платформы)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Комплексность (связь учебной и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воспитательной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деятельности – единая среда университета для развития, профессионального становления и самореализации)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Избыточность образовательной среды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Управляемость 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Связь теоретического, развивающего обучения с профессиональными пробами, практической подготовкой, стажировками и трудоустройством</a:t>
            </a:r>
            <a:endParaRPr sz="2000" dirty="0"/>
          </a:p>
          <a:p>
            <a:pPr marL="343080" indent="-342720"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Мотивированному студенту – мотивированного преподавателя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043608" y="188640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847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485900" y="274680"/>
            <a:ext cx="617193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Субъекты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611560" y="1600200"/>
            <a:ext cx="7992888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Заказчик (в том числе государство, работодатель, обучающийся), определяющий требования</a:t>
            </a:r>
            <a:endParaRPr dirty="0"/>
          </a:p>
          <a:p>
            <a:pPr marL="343080" indent="-342720"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Администрация университета определяющая рамки</a:t>
            </a:r>
            <a:endParaRPr dirty="0"/>
          </a:p>
          <a:p>
            <a:pPr marL="343080" indent="-342720"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Руководитель образовательной программы</a:t>
            </a:r>
            <a:endParaRPr dirty="0"/>
          </a:p>
          <a:p>
            <a:pPr marL="343080" indent="-342720"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Преподаватель</a:t>
            </a:r>
            <a:endParaRPr dirty="0"/>
          </a:p>
          <a:p>
            <a:pPr marL="343080" indent="-342720"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Обучающийся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971600" y="218574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46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103209"/>
              </p:ext>
            </p:extLst>
          </p:nvPr>
        </p:nvGraphicFramePr>
        <p:xfrm>
          <a:off x="467544" y="548681"/>
          <a:ext cx="8229600" cy="578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3734072"/>
                <a:gridCol w="3837112"/>
              </a:tblGrid>
              <a:tr h="55826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 до 2020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сделано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Модернизация учебных планов, рентабельность,</a:t>
                      </a:r>
                      <a:r>
                        <a:rPr lang="ru-RU" sz="1400" baseline="0" dirty="0" smtClean="0"/>
                        <a:t> унификация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Унифицированы</a:t>
                      </a:r>
                      <a:r>
                        <a:rPr lang="ru-RU" sz="1400" baseline="0" dirty="0" smtClean="0"/>
                        <a:t> УП в части УК, ОПК, приведены в соответствие ауд. часы, созданы возможности для потоков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ОП с учетом требований 2+2+2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УК, </a:t>
                      </a:r>
                      <a:r>
                        <a:rPr lang="ru-RU" sz="1400" dirty="0" err="1" smtClean="0"/>
                        <a:t>ОПКсф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15.03.00,</a:t>
                      </a:r>
                      <a:r>
                        <a:rPr lang="ru-RU" sz="1400" baseline="0" dirty="0" smtClean="0"/>
                        <a:t> 29.03.00, 38.03.00, 44.03.00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возможности построения индивидуальных образовательных маршрутов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УП – дисциплины свободного выбора, </a:t>
                      </a:r>
                    </a:p>
                    <a:p>
                      <a:r>
                        <a:rPr lang="ru-RU" sz="1400" baseline="0" dirty="0" smtClean="0"/>
                        <a:t>Использование открытых ресурсов, ДОТ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проектной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УП Основы</a:t>
                      </a:r>
                      <a:r>
                        <a:rPr lang="ru-RU" sz="1400" baseline="0" dirty="0" smtClean="0"/>
                        <a:t> проектной деятельности – Управление проектами, учебные практики, </a:t>
                      </a:r>
                      <a:r>
                        <a:rPr lang="ru-RU" sz="1400" baseline="0" dirty="0" err="1" smtClean="0"/>
                        <a:t>интенсивы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Развитие </a:t>
                      </a:r>
                      <a:r>
                        <a:rPr lang="ru-RU" sz="1400" b="0" i="1" dirty="0" err="1" smtClean="0"/>
                        <a:t>soft</a:t>
                      </a:r>
                      <a:r>
                        <a:rPr lang="ru-RU" sz="1400" b="0" i="1" dirty="0" smtClean="0"/>
                        <a:t> </a:t>
                      </a:r>
                      <a:r>
                        <a:rPr lang="ru-RU" sz="1400" b="0" i="1" dirty="0" err="1" smtClean="0"/>
                        <a:t>skills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Интенсивы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дисциплины УК, деятельность ИГНИСТ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Увеличение </a:t>
                      </a:r>
                      <a:r>
                        <a:rPr lang="ru-RU" sz="1400" b="0" dirty="0" err="1" smtClean="0"/>
                        <a:t>практикоориентированной</a:t>
                      </a:r>
                      <a:r>
                        <a:rPr lang="ru-RU" sz="1400" b="0" dirty="0" smtClean="0"/>
                        <a:t>, проектной, самостоятельной работы студентов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Переход на практическую подготовку, ДОТ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</a:t>
                      </a:r>
                      <a:r>
                        <a:rPr lang="ru-RU" sz="1400" baseline="0" dirty="0" smtClean="0"/>
                        <a:t> взаимодействия с работодателями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Работодатели</a:t>
                      </a:r>
                      <a:r>
                        <a:rPr lang="ru-RU" sz="1400" baseline="0" dirty="0" smtClean="0"/>
                        <a:t> задействованы в обучении, проведении практик, ГИА, согласование ОП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Снижение аудиторной нагрузки на НПР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 счет ДОТ/ не увеличивает</a:t>
                      </a:r>
                      <a:r>
                        <a:rPr lang="ru-RU" sz="1400" baseline="0" dirty="0" smtClean="0"/>
                        <a:t> время на НИР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сетевых образовательных</a:t>
                      </a:r>
                      <a:r>
                        <a:rPr lang="ru-RU" sz="1400" baseline="0" dirty="0" smtClean="0"/>
                        <a:t>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      …   Использование курсов других</a:t>
                      </a:r>
                      <a:r>
                        <a:rPr lang="ru-RU" sz="1400" baseline="0" dirty="0" smtClean="0"/>
                        <a:t> вузов.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827584" y="188639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проект решения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Утвердить основные </a:t>
            </a:r>
            <a:r>
              <a:rPr lang="ru-RU"/>
              <a:t>положения </a:t>
            </a:r>
            <a:r>
              <a:rPr lang="ru-RU" smtClean="0"/>
              <a:t>образовательной </a:t>
            </a:r>
            <a:r>
              <a:rPr lang="ru-RU" dirty="0"/>
              <a:t>политики КГУ.</a:t>
            </a:r>
          </a:p>
          <a:p>
            <a:pPr marL="0" indent="0">
              <a:buNone/>
            </a:pPr>
            <a:r>
              <a:rPr lang="ru-RU" dirty="0"/>
              <a:t>2. На их основе разработать соответствующий раздел программы развития КГУ 2021-2025 (отв. </a:t>
            </a:r>
            <a:r>
              <a:rPr lang="ru-RU" dirty="0" smtClean="0"/>
              <a:t>Тимонина Л.И.).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1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2355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сделано в понимании необходимости не только готовить профессионала, но и развивать личность, ориентированную на обучение на протяжении всей жизни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675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учебные планы заложен потенциал для реализации задачи личностного развития студентов</a:t>
            </a:r>
          </a:p>
          <a:p>
            <a:endParaRPr lang="ru-RU" sz="2000" dirty="0" smtClean="0"/>
          </a:p>
          <a:p>
            <a:r>
              <a:rPr lang="ru-RU" sz="2000" dirty="0" smtClean="0"/>
              <a:t>Заложены первые «кирпичики» в понимание «образовательного результата» - матрицы</a:t>
            </a:r>
          </a:p>
          <a:p>
            <a:endParaRPr lang="ru-RU" sz="2000" dirty="0" smtClean="0"/>
          </a:p>
          <a:p>
            <a:r>
              <a:rPr lang="ru-RU" sz="2000" dirty="0" smtClean="0"/>
              <a:t>Начата работа по созданию системы сбора цифровых следов для оценки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компетенций </a:t>
            </a:r>
          </a:p>
          <a:p>
            <a:endParaRPr lang="ru-RU" sz="2000" dirty="0" smtClean="0"/>
          </a:p>
          <a:p>
            <a:r>
              <a:rPr lang="ru-RU" sz="2000" dirty="0" smtClean="0"/>
              <a:t>Опробованы новые роли ППС (</a:t>
            </a:r>
            <a:r>
              <a:rPr lang="ru-RU" sz="2000" dirty="0" err="1" smtClean="0"/>
              <a:t>тьютор</a:t>
            </a:r>
            <a:r>
              <a:rPr lang="ru-RU" sz="2000" dirty="0" smtClean="0"/>
              <a:t>, наставник), изменилась позиция куратора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914836" y="188639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5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период до 2025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2" y="1225243"/>
            <a:ext cx="4432218" cy="249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23090"/>
            <a:ext cx="4436044" cy="24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35" y="3718366"/>
            <a:ext cx="4893954" cy="27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395536" y="188640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Образовательная политика КГУ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043608" y="188639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0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485900" y="274680"/>
            <a:ext cx="617193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Цель</a:t>
            </a:r>
            <a:endParaRPr b="1" dirty="0"/>
          </a:p>
        </p:txBody>
      </p:sp>
      <p:sp>
        <p:nvSpPr>
          <p:cNvPr id="87" name="TextShape 2"/>
          <p:cNvSpPr txBox="1"/>
          <p:nvPr/>
        </p:nvSpPr>
        <p:spPr>
          <a:xfrm>
            <a:off x="611560" y="1600200"/>
            <a:ext cx="7848872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Модернизация образовательного процесса для подготовки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выпускника,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готового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 </a:t>
            </a:r>
            <a:r>
              <a:rPr lang="ru-R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трудоустройству по специальности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развитию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на протяжении всей жизни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043608" y="188639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686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6"/>
            <a:ext cx="7762056" cy="4381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Выпускник с </a:t>
            </a:r>
            <a:r>
              <a:rPr lang="ru-RU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з/п </a:t>
            </a:r>
            <a:endParaRPr lang="ru-RU" sz="6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algn="ctr">
              <a:buNone/>
            </a:pPr>
            <a:r>
              <a:rPr lang="ru-RU" sz="6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не </a:t>
            </a:r>
            <a:r>
              <a:rPr lang="ru-RU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ниже </a:t>
            </a:r>
            <a:r>
              <a:rPr lang="ru-RU" sz="6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50 </a:t>
            </a:r>
            <a:r>
              <a:rPr lang="ru-RU" sz="6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т.р</a:t>
            </a:r>
            <a:r>
              <a:rPr lang="ru-RU" sz="6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134979" y="231421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8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134979" y="136549"/>
            <a:ext cx="7776864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 </a:t>
            </a:r>
            <a:r>
              <a:rPr lang="ru-RU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выпускника способного решать социальные и профессиональные задачи</a:t>
            </a:r>
            <a:endParaRPr sz="2800" b="1" dirty="0"/>
          </a:p>
        </p:txBody>
      </p:sp>
      <p:graphicFrame>
        <p:nvGraphicFramePr>
          <p:cNvPr id="91" name="Table 2"/>
          <p:cNvGraphicFramePr/>
          <p:nvPr>
            <p:extLst>
              <p:ext uri="{D42A27DB-BD31-4B8C-83A1-F6EECF244321}">
                <p14:modId xmlns:p14="http://schemas.microsoft.com/office/powerpoint/2010/main" val="1012256549"/>
              </p:ext>
            </p:extLst>
          </p:nvPr>
        </p:nvGraphicFramePr>
        <p:xfrm>
          <a:off x="323528" y="1484784"/>
          <a:ext cx="8568952" cy="4775486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580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Профессиональные компетенции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Софт-компетенции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631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Аналитическое,</a:t>
                      </a:r>
                      <a:r>
                        <a:rPr lang="ru-RU" sz="16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системное, «профессиональное» мышление</a:t>
                      </a:r>
                      <a:endParaRPr lang="ru-RU" sz="160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Базовые научные знания, фундаментальные знания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предмета, знания технологий деятельности,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знание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производства</a:t>
                      </a:r>
                      <a:endParaRPr sz="1600" b="1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Знание  социальных норм и ценностей, связанных с профессиональной 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деятельностью, гражданской позицией</a:t>
                      </a:r>
                      <a:endParaRPr sz="16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Кругозор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267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Владение производственными технологиями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Владение навыками взаимодействия, командной проектной работы - активность, инициативность, ответственность, креативность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Профессиональные 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пробы, проекты, </a:t>
                      </a:r>
                      <a:endParaRPr sz="16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Опыт работы на 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производстве, стажировка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Опыт аудиторного и внеаудиторного взаимодействия 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Способность 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видеть</a:t>
                      </a:r>
                      <a:r>
                        <a:rPr lang="ru-RU" sz="16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и реализовывать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перспективу профессионального развития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Способность 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видеть</a:t>
                      </a:r>
                      <a:r>
                        <a:rPr lang="ru-RU" sz="16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и реализовывать</a:t>
                      </a:r>
                      <a:r>
                        <a:rPr lang="ru-RU" sz="16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ru-RU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траекторию саморазвития и самореализации</a:t>
                      </a:r>
                      <a:endParaRPr sz="1600" dirty="0"/>
                    </a:p>
                  </a:txBody>
                  <a:tcPr marL="68580" marR="685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395536" y="188640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744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Общее представление образа выпускника должно быть конкретизировано в </a:t>
            </a:r>
            <a:r>
              <a:rPr lang="ru-RU" dirty="0" err="1" smtClean="0"/>
              <a:t>компетентностных</a:t>
            </a:r>
            <a:r>
              <a:rPr lang="ru-RU" dirty="0" smtClean="0"/>
              <a:t> моделях УГНС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Образовательный результат</a:t>
            </a:r>
          </a:p>
          <a:p>
            <a:pPr marL="0" indent="0" algn="ctr">
              <a:buNone/>
            </a:pPr>
            <a:r>
              <a:rPr lang="ru-RU" dirty="0" smtClean="0"/>
              <a:t>(матрица)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3501008"/>
            <a:ext cx="108012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50270" r="20477" b="27388"/>
          <a:stretch>
            <a:fillRect/>
          </a:stretch>
        </p:blipFill>
        <p:spPr bwMode="auto">
          <a:xfrm>
            <a:off x="1043608" y="188639"/>
            <a:ext cx="1478886" cy="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053" t="50270" r="20477" b="27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76263" cy="6875463"/>
          </a:xfrm>
          <a:prstGeom prst="rect">
            <a:avLst/>
          </a:prstGeom>
          <a:solidFill>
            <a:srgbClr val="1E4A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875</Words>
  <Application>Microsoft Office PowerPoint</Application>
  <PresentationFormat>Экран (4:3)</PresentationFormat>
  <Paragraphs>164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Document</vt:lpstr>
      <vt:lpstr>Презентация PowerPoint</vt:lpstr>
      <vt:lpstr>Презентация PowerPoint</vt:lpstr>
      <vt:lpstr>Что сделано в понимании необходимости не только готовить профессионала, но и развивать личность, ориентированную на обучение на протяжении всей жизни</vt:lpstr>
      <vt:lpstr>Задачи на период до 2025 года</vt:lpstr>
      <vt:lpstr>Образовательная политика КГУ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 к ОП</vt:lpstr>
      <vt:lpstr>Презентация PowerPoint</vt:lpstr>
      <vt:lpstr>Требования к организации взаимодействия</vt:lpstr>
      <vt:lpstr>Презентация PowerPoint</vt:lpstr>
      <vt:lpstr>Презентация PowerPoint</vt:lpstr>
      <vt:lpstr>Изменение образования неразрывно связано с изменениями среды (д.б. современная, открытая, мотивирующая, избыточная)</vt:lpstr>
      <vt:lpstr>Презентация PowerPoint</vt:lpstr>
      <vt:lpstr>Презентация PowerPoint</vt:lpstr>
      <vt:lpstr>В проект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Тимонина Любовь Ильинична</dc:creator>
  <cp:lastModifiedBy>Тимонина Любовь Ильинична</cp:lastModifiedBy>
  <cp:revision>39</cp:revision>
  <dcterms:created xsi:type="dcterms:W3CDTF">2021-02-25T09:34:13Z</dcterms:created>
  <dcterms:modified xsi:type="dcterms:W3CDTF">2021-03-17T07:42:39Z</dcterms:modified>
</cp:coreProperties>
</file>