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3767" r:id="rId3"/>
    <p:sldId id="37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Наумов" initials="АН" lastIdx="2" clrIdx="0">
    <p:extLst>
      <p:ext uri="{19B8F6BF-5375-455C-9EA6-DF929625EA0E}">
        <p15:presenceInfo xmlns="" xmlns:p15="http://schemas.microsoft.com/office/powerpoint/2012/main" userId="Александр Наумо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B90"/>
    <a:srgbClr val="78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15" autoAdjust="0"/>
    <p:restoredTop sz="91205" autoAdjust="0"/>
  </p:normalViewPr>
  <p:slideViewPr>
    <p:cSldViewPr snapToGrid="0">
      <p:cViewPr>
        <p:scale>
          <a:sx n="68" d="100"/>
          <a:sy n="68" d="100"/>
        </p:scale>
        <p:origin x="-114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52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AE33D-469D-4D21-8A1B-DDD0C02D36C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F08DD-18AD-4287-9827-F53822ECE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8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fld id="{51E7E6AC-6B1B-46F4-8F9E-168EE5EEC502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535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624201-8173-457C-B963-E3E0B9783904}" type="slidenum">
              <a:rPr lang="ru-RU" altLang="ru-RU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47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624201-8173-457C-B963-E3E0B9783904}" type="slidenum">
              <a:rPr lang="ru-RU" altLang="ru-RU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60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9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6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3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5"/>
            <a:ext cx="10509469" cy="1320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BD455-5A86-4643-82CF-1D2C61CA8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18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4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4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9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2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36AD-231B-433C-B7E1-F396AF1A4AC1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5C3A-74FB-4040-AAEB-6FB8BE556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9656" y="1555994"/>
            <a:ext cx="6781555" cy="38471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ru-RU" altLang="ru-RU" sz="4000" b="1" dirty="0" smtClean="0">
                <a:solidFill>
                  <a:srgbClr val="1E4A91"/>
                </a:solidFill>
                <a:latin typeface="Trebuchet MS" panose="020B0603020202020204" pitchFamily="34" charset="0"/>
              </a:rPr>
              <a:t>О жилищно-строительном кооперативе </a:t>
            </a:r>
            <a:br>
              <a:rPr lang="ru-RU" altLang="ru-RU" sz="4000" b="1" dirty="0" smtClean="0">
                <a:solidFill>
                  <a:srgbClr val="1E4A91"/>
                </a:solidFill>
                <a:latin typeface="Trebuchet MS" panose="020B0603020202020204" pitchFamily="34" charset="0"/>
              </a:rPr>
            </a:br>
            <a:r>
              <a:rPr lang="ru-RU" altLang="ru-RU" sz="4000" b="1" dirty="0" smtClean="0">
                <a:solidFill>
                  <a:srgbClr val="1E4A91"/>
                </a:solidFill>
                <a:latin typeface="Trebuchet MS" panose="020B0603020202020204" pitchFamily="34" charset="0"/>
              </a:rPr>
              <a:t>работников КГУ</a:t>
            </a:r>
            <a:endParaRPr lang="ru-RU" altLang="ru-RU" sz="4000" b="1" dirty="0">
              <a:solidFill>
                <a:srgbClr val="1E4A91"/>
              </a:solidFill>
              <a:latin typeface="Trebuchet MS" panose="020B060302020202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272092" y="366835"/>
            <a:ext cx="2442844" cy="73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447"/>
            <a:ext cx="576188" cy="6874568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87" y="2853011"/>
            <a:ext cx="2917445" cy="195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5039657" y="5300418"/>
            <a:ext cx="7152344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1560087" y="2457775"/>
            <a:ext cx="1587" cy="2807922"/>
          </a:xfrm>
          <a:prstGeom prst="line">
            <a:avLst/>
          </a:prstGeom>
          <a:noFill/>
          <a:ln w="889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5067283" y="5661230"/>
            <a:ext cx="5974572" cy="77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8" tIns="46794" rIns="89988" bIns="46794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 Light" pitchFamily="32" charset="0"/>
                <a:ea typeface="Microsoft YaHei" charset="-122"/>
              </a:defRPr>
            </a:lvl9pPr>
          </a:lstStyle>
          <a:p>
            <a:pPr eaLnBrk="1" hangingPunct="1">
              <a:buClrTx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ru-RU" altLang="ru-RU" sz="1800" b="1" kern="0" dirty="0">
                <a:solidFill>
                  <a:srgbClr val="1E4A91"/>
                </a:solidFill>
                <a:latin typeface="Trebuchet MS" panose="020B0603020202020204" pitchFamily="34" charset="0"/>
              </a:rPr>
              <a:t>Наумов Александр Рудольфович, ректор КГУ</a:t>
            </a:r>
          </a:p>
          <a:p>
            <a:pPr eaLnBrk="1" hangingPunct="1">
              <a:buClrTx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ru-RU" altLang="ru-RU" sz="1800" b="1" kern="0" dirty="0">
                <a:solidFill>
                  <a:srgbClr val="1E4A91"/>
                </a:solidFill>
                <a:latin typeface="Trebuchet MS" panose="020B0603020202020204" pitchFamily="34" charset="0"/>
              </a:rPr>
              <a:t/>
            </a:r>
            <a:br>
              <a:rPr lang="ru-RU" altLang="ru-RU" sz="1800" b="1" kern="0" dirty="0">
                <a:solidFill>
                  <a:srgbClr val="1E4A91"/>
                </a:solidFill>
                <a:latin typeface="Trebuchet MS" panose="020B0603020202020204" pitchFamily="34" charset="0"/>
              </a:rPr>
            </a:br>
            <a:r>
              <a:rPr lang="en-US" altLang="ru-RU" sz="1800" kern="0" dirty="0">
                <a:solidFill>
                  <a:srgbClr val="1E4A91"/>
                </a:solidFill>
                <a:latin typeface="Trebuchet MS" panose="020B0603020202020204" pitchFamily="34" charset="0"/>
              </a:rPr>
              <a:t>anaumov@ksu.edu.ru</a:t>
            </a:r>
            <a:endParaRPr lang="ru-RU" altLang="ru-RU" sz="1800" kern="0" dirty="0">
              <a:solidFill>
                <a:srgbClr val="1E4A9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83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223804" y="503619"/>
            <a:ext cx="2015863" cy="609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82"/>
          <p:cNvSpPr>
            <a:spLocks noChangeArrowheads="1"/>
          </p:cNvSpPr>
          <p:nvPr/>
        </p:nvSpPr>
        <p:spPr bwMode="auto">
          <a:xfrm>
            <a:off x="0" y="447"/>
            <a:ext cx="576188" cy="6874568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2292" name="Line 17"/>
          <p:cNvSpPr>
            <a:spLocks noChangeShapeType="1"/>
          </p:cNvSpPr>
          <p:nvPr/>
        </p:nvSpPr>
        <p:spPr bwMode="auto">
          <a:xfrm flipV="1">
            <a:off x="5689137" y="1340186"/>
            <a:ext cx="6502863" cy="39785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5708185" y="344886"/>
            <a:ext cx="6437703" cy="52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88" tIns="46794" rIns="89988" bIns="4679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b="1" dirty="0" smtClean="0">
                <a:solidFill>
                  <a:srgbClr val="1F4A91"/>
                </a:solidFill>
              </a:rPr>
              <a:t>Критерии отбора (проект)</a:t>
            </a:r>
            <a:endParaRPr lang="ru-RU" altLang="ru-RU" b="1" dirty="0">
              <a:solidFill>
                <a:srgbClr val="1F4A9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117781"/>
              </p:ext>
            </p:extLst>
          </p:nvPr>
        </p:nvGraphicFramePr>
        <p:xfrm>
          <a:off x="735291" y="1588678"/>
          <a:ext cx="10983097" cy="4518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845">
                  <a:extLst>
                    <a:ext uri="{9D8B030D-6E8A-4147-A177-3AD203B41FA5}">
                      <a16:colId xmlns="" xmlns:a16="http://schemas.microsoft.com/office/drawing/2014/main" val="2989602447"/>
                    </a:ext>
                  </a:extLst>
                </a:gridCol>
                <a:gridCol w="6676498">
                  <a:extLst>
                    <a:ext uri="{9D8B030D-6E8A-4147-A177-3AD203B41FA5}">
                      <a16:colId xmlns="" xmlns:a16="http://schemas.microsoft.com/office/drawing/2014/main" val="1969275313"/>
                    </a:ext>
                  </a:extLst>
                </a:gridCol>
                <a:gridCol w="1195754">
                  <a:extLst>
                    <a:ext uri="{9D8B030D-6E8A-4147-A177-3AD203B41FA5}">
                      <a16:colId xmlns="" xmlns:a16="http://schemas.microsoft.com/office/drawing/2014/main" val="860899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9934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(полных лет)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и менее для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н.  (проректор и нач. упр.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и менее для канд. н. (нач. отдела)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60346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Занятие руководящей позиции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/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(нач. управ) / зав. каф. (нач. отдела) / зам.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по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(зам. нач. отд.) / зам.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без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/ 5 / 3 / 2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5528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Стаж в КГУ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 10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08934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Научная зрелость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Наличие публикаций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 2019 года 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 публикаций / 3 публикации / менее 3 публикаций)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 / 2 / 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9193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Руководство проектами, финансируемыми из внешних источников с 2019 года  (в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 гранты, заказы, благотворительные взносы)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4426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Одновременная занятость в административном и научно-образовательном процессе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совместительства или договора ГПХ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4825933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равном количестве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баллов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случае возникновения конкурсной ситуации критерием включения в список является стаж работы в КГУ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322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99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223804" y="503619"/>
            <a:ext cx="2015863" cy="609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82"/>
          <p:cNvSpPr>
            <a:spLocks noChangeArrowheads="1"/>
          </p:cNvSpPr>
          <p:nvPr/>
        </p:nvSpPr>
        <p:spPr bwMode="auto">
          <a:xfrm>
            <a:off x="0" y="447"/>
            <a:ext cx="576188" cy="6874568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2292" name="Line 17"/>
          <p:cNvSpPr>
            <a:spLocks noChangeShapeType="1"/>
          </p:cNvSpPr>
          <p:nvPr/>
        </p:nvSpPr>
        <p:spPr bwMode="auto">
          <a:xfrm flipV="1">
            <a:off x="5689137" y="1340186"/>
            <a:ext cx="6502863" cy="39785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5708185" y="344886"/>
            <a:ext cx="6437703" cy="52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88" tIns="46794" rIns="89988" bIns="4679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b="1" dirty="0" smtClean="0">
                <a:solidFill>
                  <a:srgbClr val="1F4A91"/>
                </a:solidFill>
              </a:rPr>
              <a:t>Проект решения</a:t>
            </a:r>
            <a:endParaRPr lang="ru-RU" altLang="ru-RU" b="1" dirty="0">
              <a:solidFill>
                <a:srgbClr val="1F4A9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BD545A7C-4C0A-419B-8D5E-0F797CF9B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867" y="1725105"/>
            <a:ext cx="10515600" cy="487365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Принять указанные критерии за основу для решения по включению в итоговый список при распределении дополнительных мест в списке членов ЖСК (сверх 95 мест, закрепленных решением ученого совета КГУ от 29.09.2021 года)</a:t>
            </a:r>
          </a:p>
          <a:p>
            <a:pPr lvl="0"/>
            <a:r>
              <a:rPr lang="ru-RU" dirty="0"/>
              <a:t>Поручить рабочей группе в составе ректора Наумова А.Р., председателя профсоюзной организации Соколовой А.В., представителя инициативной группы работников </a:t>
            </a:r>
            <a:r>
              <a:rPr lang="ru-RU" dirty="0" err="1"/>
              <a:t>Илюхиной</a:t>
            </a:r>
            <a:r>
              <a:rPr lang="ru-RU" dirty="0"/>
              <a:t> А.С. сформировать список членов ЖСК и опубликовать его до 17.12.2021 г.</a:t>
            </a:r>
          </a:p>
          <a:p>
            <a:pPr lvl="0"/>
            <a:r>
              <a:rPr lang="ru-RU" dirty="0"/>
              <a:t>Считать указанные критерии основой для принятия решений по расширению списка членов ЖСК в случае возможного изменения проекта дома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683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8721</TotalTime>
  <Words>242</Words>
  <Application>Microsoft Office PowerPoint</Application>
  <PresentationFormat>Произвольный</PresentationFormat>
  <Paragraphs>33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 жилищно-строительном кооперативе  работников КГУ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Наумов</dc:creator>
  <cp:lastModifiedBy>davydovaei</cp:lastModifiedBy>
  <cp:revision>413</cp:revision>
  <cp:lastPrinted>2018-03-28T08:57:20Z</cp:lastPrinted>
  <dcterms:created xsi:type="dcterms:W3CDTF">2018-03-27T20:45:51Z</dcterms:created>
  <dcterms:modified xsi:type="dcterms:W3CDTF">2021-12-14T10:20:31Z</dcterms:modified>
</cp:coreProperties>
</file>